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3" r:id="rId1"/>
  </p:sldMasterIdLst>
  <p:notesMasterIdLst>
    <p:notesMasterId r:id="rId33"/>
  </p:notesMasterIdLst>
  <p:sldIdLst>
    <p:sldId id="256" r:id="rId2"/>
    <p:sldId id="257" r:id="rId3"/>
    <p:sldId id="277" r:id="rId4"/>
    <p:sldId id="279" r:id="rId5"/>
    <p:sldId id="293" r:id="rId6"/>
    <p:sldId id="294" r:id="rId7"/>
    <p:sldId id="258" r:id="rId8"/>
    <p:sldId id="295" r:id="rId9"/>
    <p:sldId id="296" r:id="rId10"/>
    <p:sldId id="297" r:id="rId11"/>
    <p:sldId id="298" r:id="rId12"/>
    <p:sldId id="299" r:id="rId13"/>
    <p:sldId id="300" r:id="rId14"/>
    <p:sldId id="281" r:id="rId15"/>
    <p:sldId id="301" r:id="rId16"/>
    <p:sldId id="288" r:id="rId17"/>
    <p:sldId id="302" r:id="rId18"/>
    <p:sldId id="303" r:id="rId19"/>
    <p:sldId id="259" r:id="rId20"/>
    <p:sldId id="304" r:id="rId21"/>
    <p:sldId id="305" r:id="rId22"/>
    <p:sldId id="306" r:id="rId23"/>
    <p:sldId id="307" r:id="rId24"/>
    <p:sldId id="308" r:id="rId25"/>
    <p:sldId id="309" r:id="rId26"/>
    <p:sldId id="310" r:id="rId27"/>
    <p:sldId id="312" r:id="rId28"/>
    <p:sldId id="313" r:id="rId29"/>
    <p:sldId id="314" r:id="rId30"/>
    <p:sldId id="315" r:id="rId31"/>
    <p:sldId id="316"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15" autoAdjust="0"/>
    <p:restoredTop sz="95122" autoAdjust="0"/>
  </p:normalViewPr>
  <p:slideViewPr>
    <p:cSldViewPr>
      <p:cViewPr varScale="1">
        <p:scale>
          <a:sx n="65" d="100"/>
          <a:sy n="65" d="100"/>
        </p:scale>
        <p:origin x="1312"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8BB57FFE-76B6-4BFE-82C1-583408F09C24}" type="datetimeFigureOut">
              <a:rPr lang="en-US"/>
              <a:pPr>
                <a:defRPr/>
              </a:pPr>
              <a:t>12/20/2021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Arial" charset="0"/>
              </a:defRPr>
            </a:lvl1pPr>
          </a:lstStyle>
          <a:p>
            <a:pPr>
              <a:defRPr/>
            </a:pPr>
            <a:fld id="{EDCBDE88-B33F-4D6B-A0DD-F3ED0AFB864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CF7017A-A24C-4670-A729-2716AC3D496D}"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091746-8BD5-4622-A59C-F2F590626651}"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D25600-0C61-4DE0-A2B9-0B10A8300397}"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B88034-B8B4-4C44-B245-D7ED35E6E05C}"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97952E-F3BE-49E5-9501-C88F8150604B}"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EDB0FA-D648-4218-AC38-78AB60457A8C}"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6486984-4353-4690-AC4D-07A2CD1A160F}"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7B77B97-29A9-4D77-95DC-E4AA93AF960B}"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007C914-CD52-45E4-9968-950A21594EDB}"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8424B3-21D7-479E-B896-14B14188D91D}"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1FAFE27-01D2-42CF-89C0-9E8BB009DC12}"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607E9B-4FEB-4520-A6BE-14826954CAD3}"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4CC96E6-C97F-4687-83E2-968A36B783F6}"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E91656-0139-4509-A4C4-232CE39208C0}"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786FDE-6C30-458B-87AC-F72B420B132F}"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F484152-B3CF-4061-96A7-6D0A1D441D73}"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05CD44-DA80-42BA-975F-3F4BF3FE117C}"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2EB8B69-E02C-4A0A-AB82-12106117069C}"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668DFC-17D6-4183-914A-5EBAD3C16E22}"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C971C9B-6D5A-468B-A13D-42B284AFA4D2}"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62C45F-A7CB-449A-A9D4-7A935F598E49}"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236079-2396-462E-8F24-45EF3ED891CE}"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173C24-EC2F-424B-953E-FB1714274CAF}"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BFF29F5-36BB-4E9D-9982-77CA4CE1A920}"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414485-C65D-4836-872D-05E2A73354CD}" type="slidenum">
              <a:rPr lang="en-US" smtClean="0"/>
              <a:pPr/>
              <a:t>31</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FCA4AC3-687F-4552-925B-4221B9978AD5}"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C293AFB-7DEC-4589-821B-34F98EE5A4C6}"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A371CEA-44DA-4826-985E-AC08D0D9D4F8}"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CAC9F5-8C8A-437C-BB94-05A3933E3AB1}"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1E9FD93-D752-4C00-A1B8-B525EB374C2A}"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19FE1AE-A23F-4631-A70A-7A1D900159A9}"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FFDFDF6-46C4-44C0-B0DA-D42B99F0A084}"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ACB0F54-30B5-4D20-BFD8-DDAB5A786E40}"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807E7B5-6C28-4152-B26A-B726C2CDF30B}"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109FFA-B7DA-4191-9F6F-44E3BE28D90F}" type="slidenum">
              <a:rPr lang="en-US" smtClean="0"/>
              <a:pPr>
                <a:defRPr/>
              </a:pPr>
              <a:t>‹#›</a:t>
            </a:fld>
            <a:endParaRPr lang="en-US"/>
          </a:p>
        </p:txBody>
      </p:sp>
      <p:sp>
        <p:nvSpPr>
          <p:cNvPr id="7" name="Rectangle 6"/>
          <p:cNvSpPr/>
          <p:nvPr userDrawn="1"/>
        </p:nvSpPr>
        <p:spPr>
          <a:xfrm>
            <a:off x="0" y="0"/>
            <a:ext cx="9144000" cy="256867"/>
          </a:xfrm>
          <a:prstGeom prst="rect">
            <a:avLst/>
          </a:prstGeom>
          <a:solidFill>
            <a:srgbClr val="C3203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6601133"/>
            <a:ext cx="9144000" cy="256867"/>
          </a:xfrm>
          <a:prstGeom prst="rect">
            <a:avLst/>
          </a:prstGeom>
          <a:solidFill>
            <a:srgbClr val="C3203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descr="JTC 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67600" y="5754254"/>
            <a:ext cx="1676400" cy="8128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0CF4F37-49CC-4CEC-BD89-B51676013D9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848355E-5CE5-460B-82B1-F6018D1E6954}"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80391985-A4CD-4090-AC74-6D3238467E7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126D017-36D8-426E-A997-CA54F544029E}"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CDBF619-C1EE-4C3F-836C-E25082654CB2}"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FE9565D-A01A-417A-82B1-F5F5A2543485}"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1953966-8F85-4022-8B2F-78A1F182AC06}"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F1613E1-55BA-44FC-8B76-D541F6D39686}"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43000" y="228600"/>
            <a:ext cx="7239000" cy="1371600"/>
          </a:xfrm>
        </p:spPr>
        <p:txBody>
          <a:bodyPr>
            <a:normAutofit/>
          </a:bodyPr>
          <a:lstStyle/>
          <a:p>
            <a:pPr>
              <a:defRPr/>
            </a:pPr>
            <a:r>
              <a:rPr lang="en-US" sz="2400" b="1" dirty="0" smtClean="0">
                <a:latin typeface="Book Antiqua" pitchFamily="18" charset="0"/>
              </a:rPr>
              <a:t>Are Animals Allowed on Campus?</a:t>
            </a:r>
            <a:endParaRPr lang="en-US" sz="2400" b="1" dirty="0" smtClean="0">
              <a:latin typeface="Book Antiqua" pitchFamily="18" charset="0"/>
            </a:endParaRPr>
          </a:p>
        </p:txBody>
      </p:sp>
      <p:sp>
        <p:nvSpPr>
          <p:cNvPr id="2053" name="Text Box 5"/>
          <p:cNvSpPr txBox="1">
            <a:spLocks noChangeArrowheads="1"/>
          </p:cNvSpPr>
          <p:nvPr/>
        </p:nvSpPr>
        <p:spPr bwMode="auto">
          <a:xfrm>
            <a:off x="0" y="4327525"/>
            <a:ext cx="9144000" cy="396875"/>
          </a:xfrm>
          <a:prstGeom prst="rect">
            <a:avLst/>
          </a:prstGeom>
          <a:noFill/>
          <a:ln w="9525">
            <a:noFill/>
            <a:miter lim="800000"/>
            <a:headEnd/>
            <a:tailEnd/>
          </a:ln>
          <a:effectLst/>
        </p:spPr>
        <p:txBody>
          <a:bodyPr>
            <a:spAutoFit/>
          </a:bodyPr>
          <a:lstStyle/>
          <a:p>
            <a:pPr algn="ctr">
              <a:spcBef>
                <a:spcPct val="50000"/>
              </a:spcBef>
              <a:defRPr/>
            </a:pPr>
            <a:endParaRPr lang="en-US" sz="2000">
              <a:effectLst>
                <a:outerShdw blurRad="38100" dist="38100" dir="2700000" algn="tl">
                  <a:srgbClr val="000000"/>
                </a:outerShdw>
              </a:effectLst>
              <a:latin typeface="Arial Unicode MS" pitchFamily="34" charset="-128"/>
            </a:endParaRPr>
          </a:p>
        </p:txBody>
      </p:sp>
      <p:pic>
        <p:nvPicPr>
          <p:cNvPr id="6" name="Picture 2" descr="JTC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2" y="348942"/>
            <a:ext cx="1600198" cy="77585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stretch>
            <a:fillRect/>
          </a:stretch>
        </p:blipFill>
        <p:spPr>
          <a:xfrm>
            <a:off x="8077200" y="381000"/>
            <a:ext cx="731520" cy="731520"/>
          </a:xfrm>
          <a:prstGeom prst="rect">
            <a:avLst/>
          </a:prstGeom>
        </p:spPr>
      </p:pic>
      <p:sp>
        <p:nvSpPr>
          <p:cNvPr id="8" name="Rectangle 7"/>
          <p:cNvSpPr/>
          <p:nvPr/>
        </p:nvSpPr>
        <p:spPr>
          <a:xfrm>
            <a:off x="0" y="0"/>
            <a:ext cx="9144000" cy="256867"/>
          </a:xfrm>
          <a:prstGeom prst="rect">
            <a:avLst/>
          </a:prstGeom>
          <a:solidFill>
            <a:srgbClr val="C3203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6601133"/>
            <a:ext cx="9144000" cy="256867"/>
          </a:xfrm>
          <a:prstGeom prst="rect">
            <a:avLst/>
          </a:prstGeom>
          <a:solidFill>
            <a:srgbClr val="C3203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76400" y="1447800"/>
            <a:ext cx="6162533" cy="4114800"/>
          </a:xfrm>
          <a:prstGeom prst="rect">
            <a:avLst/>
          </a:prstGeom>
        </p:spPr>
      </p:pic>
      <p:sp>
        <p:nvSpPr>
          <p:cNvPr id="11" name="TextBox 10"/>
          <p:cNvSpPr txBox="1"/>
          <p:nvPr/>
        </p:nvSpPr>
        <p:spPr>
          <a:xfrm>
            <a:off x="609600" y="5791200"/>
            <a:ext cx="8077200" cy="584775"/>
          </a:xfrm>
          <a:prstGeom prst="rect">
            <a:avLst/>
          </a:prstGeom>
          <a:noFill/>
        </p:spPr>
        <p:txBody>
          <a:bodyPr wrap="square" rtlCol="0">
            <a:spAutoFit/>
          </a:bodyPr>
          <a:lstStyle/>
          <a:p>
            <a:r>
              <a:rPr lang="en-US" sz="3200" b="1" dirty="0" smtClean="0">
                <a:latin typeface="Book Antiqua" panose="02040602050305030304" pitchFamily="18" charset="0"/>
                <a:cs typeface="Arial" panose="020B0604020202020204" pitchFamily="34" charset="0"/>
              </a:rPr>
              <a:t>Justice Teaching Center for Civic Learning</a:t>
            </a:r>
            <a:endParaRPr lang="en-US" sz="3200" b="1" dirty="0">
              <a:latin typeface="Book Antiqua" panose="02040602050305030304" pitchFamily="18"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229600" cy="2133600"/>
          </a:xfrm>
        </p:spPr>
        <p:txBody>
          <a:bodyPr/>
          <a:lstStyle/>
          <a:p>
            <a:pPr eaLnBrk="1" hangingPunct="1">
              <a:defRPr/>
            </a:pPr>
            <a:r>
              <a:rPr lang="en-US" sz="4800" dirty="0" smtClean="0">
                <a:latin typeface="Book Antiqua" pitchFamily="18" charset="0"/>
              </a:rPr>
              <a:t>The Three Branches of Government</a:t>
            </a:r>
          </a:p>
        </p:txBody>
      </p:sp>
      <p:sp>
        <p:nvSpPr>
          <p:cNvPr id="43011" name="Rectangle 3"/>
          <p:cNvSpPr>
            <a:spLocks noGrp="1" noChangeArrowheads="1"/>
          </p:cNvSpPr>
          <p:nvPr>
            <p:ph idx="1"/>
          </p:nvPr>
        </p:nvSpPr>
        <p:spPr>
          <a:xfrm>
            <a:off x="457200" y="1905000"/>
            <a:ext cx="8229600" cy="4495800"/>
          </a:xfrm>
        </p:spPr>
        <p:txBody>
          <a:bodyPr/>
          <a:lstStyle/>
          <a:p>
            <a:pPr eaLnBrk="1" hangingPunct="1">
              <a:defRPr/>
            </a:pPr>
            <a:r>
              <a:rPr lang="en-US" dirty="0" smtClean="0">
                <a:latin typeface="Book Antiqua" pitchFamily="18" charset="0"/>
              </a:rPr>
              <a:t>The Executive Branch enforces and  executes the </a:t>
            </a:r>
            <a:r>
              <a:rPr lang="en-US" dirty="0" smtClean="0">
                <a:latin typeface="Book Antiqua" pitchFamily="18" charset="0"/>
              </a:rPr>
              <a:t>laws. </a:t>
            </a:r>
            <a:endParaRPr lang="en-US" dirty="0" smtClean="0">
              <a:latin typeface="Book Antiqua" pitchFamily="18" charset="0"/>
            </a:endParaRPr>
          </a:p>
        </p:txBody>
      </p:sp>
      <p:pic>
        <p:nvPicPr>
          <p:cNvPr id="45058" name="Picture 2" descr="74 Oval Office Stock Photos, Pictures &amp;amp; Royalty-Free Images - iStock"/>
          <p:cNvPicPr>
            <a:picLocks noChangeAspect="1" noChangeArrowheads="1"/>
          </p:cNvPicPr>
          <p:nvPr/>
        </p:nvPicPr>
        <p:blipFill>
          <a:blip r:embed="rId3" cstate="print"/>
          <a:srcRect/>
          <a:stretch>
            <a:fillRect/>
          </a:stretch>
        </p:blipFill>
        <p:spPr bwMode="auto">
          <a:xfrm>
            <a:off x="1828800" y="2895600"/>
            <a:ext cx="5524500" cy="368300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229600" cy="2133600"/>
          </a:xfrm>
        </p:spPr>
        <p:txBody>
          <a:bodyPr/>
          <a:lstStyle/>
          <a:p>
            <a:pPr eaLnBrk="1" hangingPunct="1">
              <a:defRPr/>
            </a:pPr>
            <a:r>
              <a:rPr lang="en-US" sz="4800" dirty="0" smtClean="0">
                <a:latin typeface="Book Antiqua" pitchFamily="18" charset="0"/>
              </a:rPr>
              <a:t>The Three Branches of Government</a:t>
            </a:r>
          </a:p>
        </p:txBody>
      </p:sp>
      <p:sp>
        <p:nvSpPr>
          <p:cNvPr id="43011" name="Rectangle 3"/>
          <p:cNvSpPr>
            <a:spLocks noGrp="1" noChangeArrowheads="1"/>
          </p:cNvSpPr>
          <p:nvPr>
            <p:ph idx="1"/>
          </p:nvPr>
        </p:nvSpPr>
        <p:spPr>
          <a:xfrm>
            <a:off x="457200" y="1905000"/>
            <a:ext cx="8229600" cy="4495800"/>
          </a:xfrm>
        </p:spPr>
        <p:txBody>
          <a:bodyPr/>
          <a:lstStyle/>
          <a:p>
            <a:pPr eaLnBrk="1" hangingPunct="1">
              <a:defRPr/>
            </a:pPr>
            <a:r>
              <a:rPr lang="en-US" dirty="0" smtClean="0">
                <a:latin typeface="Book Antiqua" pitchFamily="18" charset="0"/>
              </a:rPr>
              <a:t>The Judicial Branch interprets and applies the </a:t>
            </a:r>
            <a:r>
              <a:rPr lang="en-US" dirty="0" smtClean="0">
                <a:latin typeface="Book Antiqua" pitchFamily="18" charset="0"/>
              </a:rPr>
              <a:t>laws. </a:t>
            </a:r>
            <a:endParaRPr lang="en-US" dirty="0" smtClean="0">
              <a:latin typeface="Book Antiqua" pitchFamily="18" charset="0"/>
            </a:endParaRPr>
          </a:p>
        </p:txBody>
      </p:sp>
      <p:pic>
        <p:nvPicPr>
          <p:cNvPr id="2" name="Picture 2" descr="3,916 Supreme Court Stock Photos, Pictures &amp;amp; Royalty-Free Images - iStock"/>
          <p:cNvPicPr>
            <a:picLocks noChangeAspect="1" noChangeArrowheads="1"/>
          </p:cNvPicPr>
          <p:nvPr/>
        </p:nvPicPr>
        <p:blipFill>
          <a:blip r:embed="rId3" cstate="print"/>
          <a:srcRect/>
          <a:stretch>
            <a:fillRect/>
          </a:stretch>
        </p:blipFill>
        <p:spPr bwMode="auto">
          <a:xfrm>
            <a:off x="1752600" y="2895600"/>
            <a:ext cx="5600700" cy="3733801"/>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7813"/>
            <a:ext cx="8229600" cy="1703387"/>
          </a:xfrm>
        </p:spPr>
        <p:txBody>
          <a:bodyPr/>
          <a:lstStyle/>
          <a:p>
            <a:pPr eaLnBrk="1" hangingPunct="1">
              <a:defRPr/>
            </a:pPr>
            <a:r>
              <a:rPr lang="en-US" sz="3600" dirty="0" smtClean="0">
                <a:latin typeface="Book Antiqua" pitchFamily="18" charset="0"/>
              </a:rPr>
              <a:t>The Highest Law: the United States Constitution</a:t>
            </a:r>
            <a:endParaRPr lang="en-US" sz="3600" dirty="0" smtClean="0">
              <a:latin typeface="Book Antiqua" pitchFamily="18" charset="0"/>
            </a:endParaRPr>
          </a:p>
        </p:txBody>
      </p:sp>
      <p:sp>
        <p:nvSpPr>
          <p:cNvPr id="21507" name="Rectangle 3"/>
          <p:cNvSpPr>
            <a:spLocks noGrp="1" noChangeArrowheads="1"/>
          </p:cNvSpPr>
          <p:nvPr>
            <p:ph idx="1"/>
          </p:nvPr>
        </p:nvSpPr>
        <p:spPr>
          <a:xfrm>
            <a:off x="457200" y="1828800"/>
            <a:ext cx="8229600" cy="4302125"/>
          </a:xfrm>
        </p:spPr>
        <p:txBody>
          <a:bodyPr/>
          <a:lstStyle/>
          <a:p>
            <a:pPr algn="ctr" eaLnBrk="1" hangingPunct="1">
              <a:buFont typeface="Wingdings" pitchFamily="2" charset="2"/>
              <a:buNone/>
              <a:defRPr/>
            </a:pPr>
            <a:r>
              <a:rPr lang="en-US" dirty="0" smtClean="0">
                <a:latin typeface="Book Antiqua" pitchFamily="18" charset="0"/>
              </a:rPr>
              <a:t>Laws passed by the legislative branch cannot </a:t>
            </a:r>
            <a:r>
              <a:rPr lang="en-US" dirty="0" smtClean="0">
                <a:latin typeface="Book Antiqua" pitchFamily="18" charset="0"/>
              </a:rPr>
              <a:t>violate</a:t>
            </a:r>
            <a:r>
              <a:rPr lang="en-US" dirty="0" smtClean="0">
                <a:latin typeface="Book Antiqua" pitchFamily="18" charset="0"/>
              </a:rPr>
              <a:t> </a:t>
            </a:r>
            <a:r>
              <a:rPr lang="en-US" dirty="0" smtClean="0">
                <a:latin typeface="Book Antiqua" pitchFamily="18" charset="0"/>
              </a:rPr>
              <a:t>the United States Constitution.  </a:t>
            </a:r>
          </a:p>
        </p:txBody>
      </p:sp>
      <p:pic>
        <p:nvPicPr>
          <p:cNvPr id="5" name="Picture 2" descr="3,621 Us Constitution Stock Photos, Pictures &amp;amp; Royalty-Free Images - iStock"/>
          <p:cNvPicPr>
            <a:picLocks noChangeAspect="1" noChangeArrowheads="1"/>
          </p:cNvPicPr>
          <p:nvPr/>
        </p:nvPicPr>
        <p:blipFill>
          <a:blip r:embed="rId3" cstate="print"/>
          <a:srcRect/>
          <a:stretch>
            <a:fillRect/>
          </a:stretch>
        </p:blipFill>
        <p:spPr bwMode="auto">
          <a:xfrm>
            <a:off x="2284874" y="3429000"/>
            <a:ext cx="4687426" cy="3109632"/>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7813"/>
            <a:ext cx="8229600" cy="788987"/>
          </a:xfrm>
        </p:spPr>
        <p:txBody>
          <a:bodyPr/>
          <a:lstStyle/>
          <a:p>
            <a:pPr eaLnBrk="1" hangingPunct="1">
              <a:defRPr/>
            </a:pPr>
            <a:endParaRPr lang="en-US" sz="3600" dirty="0" smtClean="0"/>
          </a:p>
        </p:txBody>
      </p:sp>
      <p:sp>
        <p:nvSpPr>
          <p:cNvPr id="21507" name="Rectangle 3"/>
          <p:cNvSpPr>
            <a:spLocks noGrp="1" noChangeArrowheads="1"/>
          </p:cNvSpPr>
          <p:nvPr>
            <p:ph idx="1"/>
          </p:nvPr>
        </p:nvSpPr>
        <p:spPr>
          <a:xfrm>
            <a:off x="457200" y="1143000"/>
            <a:ext cx="8229600" cy="4987925"/>
          </a:xfrm>
        </p:spPr>
        <p:txBody>
          <a:bodyPr/>
          <a:lstStyle/>
          <a:p>
            <a:pPr algn="ctr" eaLnBrk="1" hangingPunct="1">
              <a:buFont typeface="Wingdings" pitchFamily="2" charset="2"/>
              <a:buNone/>
              <a:defRPr/>
            </a:pPr>
            <a:r>
              <a:rPr lang="en-US" sz="3600" dirty="0" smtClean="0">
                <a:latin typeface="Book Antiqua" pitchFamily="18" charset="0"/>
              </a:rPr>
              <a:t>If a law </a:t>
            </a:r>
            <a:r>
              <a:rPr lang="en-US" sz="3600" dirty="0" smtClean="0">
                <a:latin typeface="Book Antiqua" pitchFamily="18" charset="0"/>
              </a:rPr>
              <a:t>violates</a:t>
            </a:r>
            <a:r>
              <a:rPr lang="en-US" sz="3600" dirty="0" smtClean="0">
                <a:latin typeface="Book Antiqua" pitchFamily="18" charset="0"/>
              </a:rPr>
              <a:t> </a:t>
            </a:r>
            <a:r>
              <a:rPr lang="en-US" sz="3600" dirty="0" smtClean="0">
                <a:latin typeface="Book Antiqua" pitchFamily="18" charset="0"/>
              </a:rPr>
              <a:t>the Constitution, it can be ruled as invalid</a:t>
            </a:r>
          </a:p>
          <a:p>
            <a:pPr algn="ctr" eaLnBrk="1" hangingPunct="1">
              <a:buFont typeface="Wingdings" pitchFamily="2" charset="2"/>
              <a:buNone/>
              <a:defRPr/>
            </a:pPr>
            <a:r>
              <a:rPr lang="en-US" sz="3600" dirty="0" smtClean="0">
                <a:latin typeface="Book Antiqua" pitchFamily="18" charset="0"/>
              </a:rPr>
              <a:t>and unconstitutional</a:t>
            </a:r>
            <a:r>
              <a:rPr lang="en-US" dirty="0" smtClean="0">
                <a:latin typeface="Book Antiqua" pitchFamily="18" charset="0"/>
              </a:rPr>
              <a:t>.  </a:t>
            </a:r>
          </a:p>
        </p:txBody>
      </p:sp>
      <p:sp>
        <p:nvSpPr>
          <p:cNvPr id="15367" name="TextBox 6"/>
          <p:cNvSpPr txBox="1">
            <a:spLocks noChangeArrowheads="1"/>
          </p:cNvSpPr>
          <p:nvPr/>
        </p:nvSpPr>
        <p:spPr bwMode="auto">
          <a:xfrm>
            <a:off x="4343400" y="4343400"/>
            <a:ext cx="914400" cy="646113"/>
          </a:xfrm>
          <a:prstGeom prst="rect">
            <a:avLst/>
          </a:prstGeom>
          <a:noFill/>
          <a:ln w="9525">
            <a:noFill/>
            <a:miter lim="800000"/>
            <a:headEnd/>
            <a:tailEnd/>
          </a:ln>
        </p:spPr>
        <p:txBody>
          <a:bodyPr>
            <a:spAutoFit/>
          </a:bodyPr>
          <a:lstStyle/>
          <a:p>
            <a:r>
              <a:rPr lang="en-US" sz="3600" dirty="0">
                <a:latin typeface="Book Antiqua" pitchFamily="18" charset="0"/>
              </a:rPr>
              <a:t>VS.</a:t>
            </a:r>
          </a:p>
        </p:txBody>
      </p:sp>
      <p:cxnSp>
        <p:nvCxnSpPr>
          <p:cNvPr id="16" name="Straight Connector 15"/>
          <p:cNvCxnSpPr/>
          <p:nvPr/>
        </p:nvCxnSpPr>
        <p:spPr>
          <a:xfrm rot="5400000" flipH="1" flipV="1">
            <a:off x="7467600" y="3352800"/>
            <a:ext cx="1588"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2" descr="3,621 Us Constitution Stock Photos, Pictures &amp;amp; Royalty-Free Images - iStock"/>
          <p:cNvPicPr>
            <a:picLocks noChangeAspect="1" noChangeArrowheads="1"/>
          </p:cNvPicPr>
          <p:nvPr/>
        </p:nvPicPr>
        <p:blipFill>
          <a:blip r:embed="rId3" cstate="print"/>
          <a:srcRect/>
          <a:stretch>
            <a:fillRect/>
          </a:stretch>
        </p:blipFill>
        <p:spPr bwMode="auto">
          <a:xfrm>
            <a:off x="228600" y="3276600"/>
            <a:ext cx="3883385" cy="2576232"/>
          </a:xfrm>
          <a:prstGeom prst="rect">
            <a:avLst/>
          </a:prstGeom>
          <a:noFill/>
        </p:spPr>
      </p:pic>
      <p:pic>
        <p:nvPicPr>
          <p:cNvPr id="38914" name="Picture 2" descr="1,363 Statutes Images - Free &amp;amp; Royalty-free Stock Statutes Photos &amp;amp;  Pictures | Depositphotos"/>
          <p:cNvPicPr>
            <a:picLocks noChangeAspect="1" noChangeArrowheads="1"/>
          </p:cNvPicPr>
          <p:nvPr/>
        </p:nvPicPr>
        <p:blipFill>
          <a:blip r:embed="rId4" cstate="print"/>
          <a:srcRect/>
          <a:stretch>
            <a:fillRect/>
          </a:stretch>
        </p:blipFill>
        <p:spPr bwMode="auto">
          <a:xfrm>
            <a:off x="5257800" y="3276600"/>
            <a:ext cx="3532387" cy="234315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7813"/>
            <a:ext cx="8229600" cy="2465387"/>
          </a:xfrm>
        </p:spPr>
        <p:txBody>
          <a:bodyPr/>
          <a:lstStyle/>
          <a:p>
            <a:pPr eaLnBrk="1" hangingPunct="1">
              <a:defRPr/>
            </a:pPr>
            <a:r>
              <a:rPr lang="en-US" dirty="0" smtClean="0">
                <a:latin typeface="Book Antiqua" pitchFamily="18" charset="0"/>
              </a:rPr>
              <a:t>Consider the following proposed new rule for </a:t>
            </a:r>
            <a:r>
              <a:rPr lang="en-US" dirty="0" smtClean="0">
                <a:latin typeface="Book Antiqua" pitchFamily="18" charset="0"/>
              </a:rPr>
              <a:t>school</a:t>
            </a:r>
            <a:r>
              <a:rPr lang="en-US" dirty="0" smtClean="0">
                <a:latin typeface="Book Antiqua" pitchFamily="18" charset="0"/>
              </a:rPr>
              <a:t>:</a:t>
            </a:r>
          </a:p>
        </p:txBody>
      </p:sp>
      <p:sp>
        <p:nvSpPr>
          <p:cNvPr id="45059" name="Rectangle 3"/>
          <p:cNvSpPr>
            <a:spLocks noGrp="1" noChangeArrowheads="1"/>
          </p:cNvSpPr>
          <p:nvPr>
            <p:ph idx="1"/>
          </p:nvPr>
        </p:nvSpPr>
        <p:spPr>
          <a:xfrm>
            <a:off x="457200" y="1905000"/>
            <a:ext cx="8229600" cy="4225925"/>
          </a:xfrm>
        </p:spPr>
        <p:txBody>
          <a:bodyPr/>
          <a:lstStyle/>
          <a:p>
            <a:pPr eaLnBrk="1" hangingPunct="1">
              <a:buFont typeface="Wingdings" pitchFamily="2" charset="2"/>
              <a:buNone/>
              <a:defRPr/>
            </a:pPr>
            <a:endParaRPr lang="en-US" sz="6000" dirty="0" smtClean="0">
              <a:latin typeface="Book Antiqua" pitchFamily="18" charset="0"/>
            </a:endParaRPr>
          </a:p>
          <a:p>
            <a:pPr algn="ctr" eaLnBrk="1" hangingPunct="1">
              <a:buFont typeface="Wingdings" pitchFamily="2" charset="2"/>
              <a:buNone/>
              <a:defRPr/>
            </a:pPr>
            <a:r>
              <a:rPr lang="en-US" sz="6000" dirty="0" smtClean="0">
                <a:latin typeface="Book Antiqua" pitchFamily="18" charset="0"/>
              </a:rPr>
              <a:t>No Animals are Allowed on School Grounds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447800"/>
            <a:ext cx="8229600" cy="3505200"/>
          </a:xfrm>
        </p:spPr>
        <p:txBody>
          <a:bodyPr/>
          <a:lstStyle/>
          <a:p>
            <a:pPr eaLnBrk="1" hangingPunct="1">
              <a:defRPr/>
            </a:pPr>
            <a:r>
              <a:rPr lang="en-US" sz="5400" dirty="0" smtClean="0">
                <a:latin typeface="Book Antiqua" pitchFamily="18" charset="0"/>
              </a:rPr>
              <a:t>What do you think of this rule?</a:t>
            </a:r>
            <a:r>
              <a:rPr lang="en-US" sz="5400" dirty="0" smtClean="0"/>
              <a:t/>
            </a:r>
            <a:br>
              <a:rPr lang="en-US" sz="5400" dirty="0" smtClean="0"/>
            </a:br>
            <a:endParaRPr lang="en-US" sz="5400" dirty="0" smtClean="0"/>
          </a:p>
        </p:txBody>
      </p:sp>
      <p:sp>
        <p:nvSpPr>
          <p:cNvPr id="45059" name="Rectangle 3"/>
          <p:cNvSpPr>
            <a:spLocks noGrp="1" noChangeArrowheads="1"/>
          </p:cNvSpPr>
          <p:nvPr>
            <p:ph idx="1"/>
          </p:nvPr>
        </p:nvSpPr>
        <p:spPr>
          <a:xfrm>
            <a:off x="457200" y="4267200"/>
            <a:ext cx="8229600" cy="1863725"/>
          </a:xfrm>
        </p:spPr>
        <p:txBody>
          <a:bodyPr/>
          <a:lstStyle/>
          <a:p>
            <a:pPr eaLnBrk="1" hangingPunct="1">
              <a:buFont typeface="Wingdings" pitchFamily="2" charset="2"/>
              <a:buNone/>
              <a:defRPr/>
            </a:pPr>
            <a:r>
              <a:rPr lang="en-US" sz="4400" dirty="0" smtClean="0"/>
              <a:t>    Ask for responses from students.</a:t>
            </a:r>
            <a:endParaRPr lang="en-US" sz="4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en-US" sz="5400" dirty="0" smtClean="0">
                <a:latin typeface="Book Antiqua" pitchFamily="18" charset="0"/>
              </a:rPr>
              <a:t>Think about this….</a:t>
            </a:r>
            <a:endParaRPr lang="en-US" sz="5400" dirty="0" smtClean="0">
              <a:latin typeface="Book Antiqua" pitchFamily="18" charset="0"/>
            </a:endParaRPr>
          </a:p>
        </p:txBody>
      </p:sp>
      <p:sp>
        <p:nvSpPr>
          <p:cNvPr id="45059" name="Rectangle 3"/>
          <p:cNvSpPr>
            <a:spLocks noGrp="1" noChangeArrowheads="1"/>
          </p:cNvSpPr>
          <p:nvPr>
            <p:ph idx="1"/>
          </p:nvPr>
        </p:nvSpPr>
        <p:spPr>
          <a:xfrm>
            <a:off x="457200" y="1752600"/>
            <a:ext cx="8229600" cy="4378325"/>
          </a:xfrm>
        </p:spPr>
        <p:txBody>
          <a:bodyPr/>
          <a:lstStyle/>
          <a:p>
            <a:pPr eaLnBrk="1" hangingPunct="1">
              <a:defRPr/>
            </a:pPr>
            <a:r>
              <a:rPr lang="en-US" sz="3600" dirty="0" smtClean="0">
                <a:latin typeface="Book Antiqua" pitchFamily="18" charset="0"/>
              </a:rPr>
              <a:t>What is the goal of this rule?</a:t>
            </a:r>
          </a:p>
          <a:p>
            <a:pPr eaLnBrk="1" hangingPunct="1">
              <a:defRPr/>
            </a:pPr>
            <a:endParaRPr lang="en-US" sz="3600" dirty="0" smtClean="0">
              <a:latin typeface="Book Antiqua" pitchFamily="18" charset="0"/>
            </a:endParaRPr>
          </a:p>
          <a:p>
            <a:pPr eaLnBrk="1" hangingPunct="1">
              <a:defRPr/>
            </a:pPr>
            <a:r>
              <a:rPr lang="en-US" sz="3600" dirty="0" smtClean="0">
                <a:latin typeface="Book Antiqua" pitchFamily="18" charset="0"/>
              </a:rPr>
              <a:t>Will the rule create a better school?</a:t>
            </a:r>
          </a:p>
          <a:p>
            <a:pPr eaLnBrk="1" hangingPunct="1">
              <a:buFont typeface="Wingdings" pitchFamily="2" charset="2"/>
              <a:buNone/>
              <a:defRPr/>
            </a:pPr>
            <a:endParaRPr lang="en-US" sz="3600" dirty="0" smtClean="0">
              <a:latin typeface="Book Antiqua" pitchFamily="18" charset="0"/>
            </a:endParaRPr>
          </a:p>
          <a:p>
            <a:pPr eaLnBrk="1" hangingPunct="1">
              <a:defRPr/>
            </a:pPr>
            <a:r>
              <a:rPr lang="en-US" sz="3600" dirty="0" smtClean="0">
                <a:latin typeface="Book Antiqua" pitchFamily="18" charset="0"/>
              </a:rPr>
              <a:t>Will the rule keep students safe?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9">
                                            <p:txEl>
                                              <p:pRg st="2" end="2"/>
                                            </p:txEl>
                                          </p:spTgt>
                                        </p:tgtEl>
                                        <p:attrNameLst>
                                          <p:attrName>style.visibility</p:attrName>
                                        </p:attrNameLst>
                                      </p:cBhvr>
                                      <p:to>
                                        <p:strVal val="visible"/>
                                      </p:to>
                                    </p:set>
                                    <p:anim calcmode="lin" valueType="num">
                                      <p:cBhvr additive="base">
                                        <p:cTn id="13" dur="5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5059">
                                            <p:txEl>
                                              <p:pRg st="4" end="4"/>
                                            </p:txEl>
                                          </p:spTgt>
                                        </p:tgtEl>
                                        <p:attrNameLst>
                                          <p:attrName>style.visibility</p:attrName>
                                        </p:attrNameLst>
                                      </p:cBhvr>
                                      <p:to>
                                        <p:strVal val="visible"/>
                                      </p:to>
                                    </p:set>
                                    <p:anim calcmode="lin" valueType="num">
                                      <p:cBhvr additive="base">
                                        <p:cTn id="19" dur="500" fill="hold"/>
                                        <p:tgtEl>
                                          <p:spTgt spid="4505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505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en-US" sz="5400" dirty="0" smtClean="0"/>
              <a:t>Think about this…</a:t>
            </a:r>
            <a:endParaRPr lang="en-US" sz="5400" dirty="0" smtClean="0"/>
          </a:p>
        </p:txBody>
      </p:sp>
      <p:sp>
        <p:nvSpPr>
          <p:cNvPr id="45059" name="Rectangle 3"/>
          <p:cNvSpPr>
            <a:spLocks noGrp="1" noChangeArrowheads="1"/>
          </p:cNvSpPr>
          <p:nvPr>
            <p:ph idx="1"/>
          </p:nvPr>
        </p:nvSpPr>
        <p:spPr>
          <a:xfrm>
            <a:off x="457200" y="1752600"/>
            <a:ext cx="8229600" cy="4378325"/>
          </a:xfrm>
        </p:spPr>
        <p:txBody>
          <a:bodyPr/>
          <a:lstStyle/>
          <a:p>
            <a:pPr eaLnBrk="1" hangingPunct="1">
              <a:defRPr/>
            </a:pPr>
            <a:r>
              <a:rPr lang="en-US" sz="3600" dirty="0" smtClean="0">
                <a:latin typeface="Book Antiqua" pitchFamily="18" charset="0"/>
              </a:rPr>
              <a:t>Is the rule reasonable?</a:t>
            </a:r>
          </a:p>
          <a:p>
            <a:pPr eaLnBrk="1" hangingPunct="1">
              <a:defRPr/>
            </a:pPr>
            <a:endParaRPr lang="en-US" sz="3600" dirty="0" smtClean="0">
              <a:latin typeface="Book Antiqua" pitchFamily="18" charset="0"/>
            </a:endParaRPr>
          </a:p>
          <a:p>
            <a:pPr eaLnBrk="1" hangingPunct="1">
              <a:defRPr/>
            </a:pPr>
            <a:r>
              <a:rPr lang="en-US" sz="3600" dirty="0" smtClean="0">
                <a:latin typeface="Book Antiqua" pitchFamily="18" charset="0"/>
              </a:rPr>
              <a:t>Is it clear and easy to follow?</a:t>
            </a:r>
          </a:p>
          <a:p>
            <a:pPr eaLnBrk="1" hangingPunct="1">
              <a:buFont typeface="Wingdings" pitchFamily="2" charset="2"/>
              <a:buNone/>
              <a:defRPr/>
            </a:pPr>
            <a:endParaRPr lang="en-US" sz="3600" dirty="0" smtClean="0">
              <a:latin typeface="Book Antiqua" pitchFamily="18" charset="0"/>
            </a:endParaRPr>
          </a:p>
          <a:p>
            <a:pPr eaLnBrk="1" hangingPunct="1">
              <a:defRPr/>
            </a:pPr>
            <a:r>
              <a:rPr lang="en-US" sz="3600" dirty="0" smtClean="0">
                <a:latin typeface="Book Antiqua" pitchFamily="18" charset="0"/>
              </a:rPr>
              <a:t>What should the </a:t>
            </a:r>
            <a:r>
              <a:rPr lang="en-US" sz="3600" dirty="0" smtClean="0">
                <a:latin typeface="Book Antiqua" pitchFamily="18" charset="0"/>
              </a:rPr>
              <a:t>principal </a:t>
            </a:r>
            <a:r>
              <a:rPr lang="en-US" sz="3600" dirty="0" smtClean="0">
                <a:latin typeface="Book Antiqua" pitchFamily="18" charset="0"/>
              </a:rPr>
              <a:t>do if someone breaks the rule?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9">
                                            <p:txEl>
                                              <p:pRg st="2" end="2"/>
                                            </p:txEl>
                                          </p:spTgt>
                                        </p:tgtEl>
                                        <p:attrNameLst>
                                          <p:attrName>style.visibility</p:attrName>
                                        </p:attrNameLst>
                                      </p:cBhvr>
                                      <p:to>
                                        <p:strVal val="visible"/>
                                      </p:to>
                                    </p:set>
                                    <p:anim calcmode="lin" valueType="num">
                                      <p:cBhvr additive="base">
                                        <p:cTn id="13" dur="5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5059">
                                            <p:txEl>
                                              <p:pRg st="4" end="4"/>
                                            </p:txEl>
                                          </p:spTgt>
                                        </p:tgtEl>
                                        <p:attrNameLst>
                                          <p:attrName>style.visibility</p:attrName>
                                        </p:attrNameLst>
                                      </p:cBhvr>
                                      <p:to>
                                        <p:strVal val="visible"/>
                                      </p:to>
                                    </p:set>
                                    <p:anim calcmode="lin" valueType="num">
                                      <p:cBhvr additive="base">
                                        <p:cTn id="19" dur="500" fill="hold"/>
                                        <p:tgtEl>
                                          <p:spTgt spid="4505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505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en-US" sz="5400" dirty="0" smtClean="0">
                <a:latin typeface="Book Antiqua" pitchFamily="18" charset="0"/>
              </a:rPr>
              <a:t>What do you think?</a:t>
            </a:r>
            <a:endParaRPr lang="en-US" sz="5400" dirty="0" smtClean="0">
              <a:latin typeface="Book Antiqua" pitchFamily="18" charset="0"/>
            </a:endParaRPr>
          </a:p>
        </p:txBody>
      </p:sp>
      <p:sp>
        <p:nvSpPr>
          <p:cNvPr id="45059" name="Rectangle 3"/>
          <p:cNvSpPr>
            <a:spLocks noGrp="1" noChangeArrowheads="1"/>
          </p:cNvSpPr>
          <p:nvPr>
            <p:ph idx="1"/>
          </p:nvPr>
        </p:nvSpPr>
        <p:spPr>
          <a:xfrm>
            <a:off x="457200" y="2057400"/>
            <a:ext cx="8229600" cy="4073525"/>
          </a:xfrm>
        </p:spPr>
        <p:txBody>
          <a:bodyPr/>
          <a:lstStyle/>
          <a:p>
            <a:pPr eaLnBrk="1" hangingPunct="1">
              <a:defRPr/>
            </a:pPr>
            <a:r>
              <a:rPr lang="en-US" sz="3600" dirty="0" smtClean="0">
                <a:latin typeface="Book Antiqua" pitchFamily="18" charset="0"/>
              </a:rPr>
              <a:t>Is the rule fair?</a:t>
            </a:r>
          </a:p>
          <a:p>
            <a:pPr eaLnBrk="1" hangingPunct="1">
              <a:defRPr/>
            </a:pPr>
            <a:endParaRPr lang="en-US" sz="3600" dirty="0" smtClean="0">
              <a:latin typeface="Book Antiqua" pitchFamily="18" charset="0"/>
            </a:endParaRPr>
          </a:p>
          <a:p>
            <a:pPr eaLnBrk="1" hangingPunct="1">
              <a:defRPr/>
            </a:pPr>
            <a:r>
              <a:rPr lang="en-US" sz="3600" dirty="0" smtClean="0">
                <a:latin typeface="Book Antiqua" pitchFamily="18" charset="0"/>
              </a:rPr>
              <a:t>Can the rule be applied to everyone equally?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9">
                                            <p:txEl>
                                              <p:pRg st="2" end="2"/>
                                            </p:txEl>
                                          </p:spTgt>
                                        </p:tgtEl>
                                        <p:attrNameLst>
                                          <p:attrName>style.visibility</p:attrName>
                                        </p:attrNameLst>
                                      </p:cBhvr>
                                      <p:to>
                                        <p:strVal val="visible"/>
                                      </p:to>
                                    </p:set>
                                    <p:anim calcmode="lin" valueType="num">
                                      <p:cBhvr additive="base">
                                        <p:cTn id="13" dur="5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04800" y="457200"/>
            <a:ext cx="8229600" cy="407987"/>
          </a:xfrm>
        </p:spPr>
        <p:txBody>
          <a:bodyPr>
            <a:normAutofit fontScale="90000"/>
          </a:bodyPr>
          <a:lstStyle/>
          <a:p>
            <a:pPr eaLnBrk="1" hangingPunct="1">
              <a:defRPr/>
            </a:pPr>
            <a:r>
              <a:rPr lang="en-US" dirty="0" smtClean="0">
                <a:latin typeface="Book Antiqua" pitchFamily="18" charset="0"/>
              </a:rPr>
              <a:t>Let’s Apply</a:t>
            </a:r>
            <a:endParaRPr lang="en-US" dirty="0" smtClean="0">
              <a:latin typeface="Book Antiqua" pitchFamily="18" charset="0"/>
            </a:endParaRPr>
          </a:p>
        </p:txBody>
      </p:sp>
      <p:sp>
        <p:nvSpPr>
          <p:cNvPr id="22531" name="Rectangle 3"/>
          <p:cNvSpPr>
            <a:spLocks noGrp="1" noChangeArrowheads="1"/>
          </p:cNvSpPr>
          <p:nvPr>
            <p:ph idx="1"/>
          </p:nvPr>
        </p:nvSpPr>
        <p:spPr>
          <a:xfrm>
            <a:off x="457200" y="1066800"/>
            <a:ext cx="8229600" cy="5064125"/>
          </a:xfrm>
        </p:spPr>
        <p:txBody>
          <a:bodyPr>
            <a:normAutofit/>
          </a:bodyPr>
          <a:lstStyle/>
          <a:p>
            <a:pPr eaLnBrk="1" hangingPunct="1">
              <a:lnSpc>
                <a:spcPct val="90000"/>
              </a:lnSpc>
              <a:defRPr/>
            </a:pPr>
            <a:r>
              <a:rPr lang="en-US" dirty="0" smtClean="0">
                <a:latin typeface="Book Antiqua" pitchFamily="18" charset="0"/>
              </a:rPr>
              <a:t>Break the class </a:t>
            </a:r>
            <a:r>
              <a:rPr lang="en-US" dirty="0" smtClean="0">
                <a:latin typeface="Book Antiqua" pitchFamily="18" charset="0"/>
              </a:rPr>
              <a:t>into groups of five. </a:t>
            </a:r>
          </a:p>
          <a:p>
            <a:pPr eaLnBrk="1" hangingPunct="1">
              <a:lnSpc>
                <a:spcPct val="90000"/>
              </a:lnSpc>
              <a:defRPr/>
            </a:pPr>
            <a:endParaRPr lang="en-US" dirty="0" smtClean="0">
              <a:latin typeface="Book Antiqua" pitchFamily="18" charset="0"/>
            </a:endParaRPr>
          </a:p>
          <a:p>
            <a:pPr eaLnBrk="1" hangingPunct="1">
              <a:lnSpc>
                <a:spcPct val="90000"/>
              </a:lnSpc>
              <a:defRPr/>
            </a:pPr>
            <a:r>
              <a:rPr lang="en-US" dirty="0" smtClean="0">
                <a:latin typeface="Book Antiqua" pitchFamily="18" charset="0"/>
              </a:rPr>
              <a:t>Review </a:t>
            </a:r>
            <a:r>
              <a:rPr lang="en-US" dirty="0" smtClean="0">
                <a:latin typeface="Book Antiqua" pitchFamily="18" charset="0"/>
              </a:rPr>
              <a:t>each of the </a:t>
            </a:r>
            <a:r>
              <a:rPr lang="en-US" dirty="0" smtClean="0">
                <a:latin typeface="Book Antiqua" pitchFamily="18" charset="0"/>
              </a:rPr>
              <a:t>situations provided on the handout.  </a:t>
            </a:r>
            <a:r>
              <a:rPr lang="en-US" dirty="0" smtClean="0">
                <a:latin typeface="Book Antiqua" pitchFamily="18" charset="0"/>
              </a:rPr>
              <a:t>Discuss </a:t>
            </a:r>
            <a:r>
              <a:rPr lang="en-US" dirty="0" smtClean="0">
                <a:latin typeface="Book Antiqua" pitchFamily="18" charset="0"/>
              </a:rPr>
              <a:t>in your group and </a:t>
            </a:r>
            <a:r>
              <a:rPr lang="en-US" dirty="0" smtClean="0">
                <a:latin typeface="Book Antiqua" pitchFamily="18" charset="0"/>
              </a:rPr>
              <a:t>decide:</a:t>
            </a:r>
          </a:p>
          <a:p>
            <a:pPr eaLnBrk="1" hangingPunct="1">
              <a:lnSpc>
                <a:spcPct val="90000"/>
              </a:lnSpc>
              <a:buFont typeface="Wingdings" pitchFamily="2" charset="2"/>
              <a:buNone/>
              <a:defRPr/>
            </a:pPr>
            <a:endParaRPr lang="en-US" dirty="0" smtClean="0">
              <a:latin typeface="Book Antiqua" pitchFamily="18" charset="0"/>
            </a:endParaRPr>
          </a:p>
          <a:p>
            <a:pPr lvl="1" eaLnBrk="1" hangingPunct="1">
              <a:lnSpc>
                <a:spcPct val="90000"/>
              </a:lnSpc>
              <a:defRPr/>
            </a:pPr>
            <a:r>
              <a:rPr lang="en-US" dirty="0" smtClean="0">
                <a:latin typeface="Book Antiqua" pitchFamily="18" charset="0"/>
              </a:rPr>
              <a:t>Does the situation break the rule?</a:t>
            </a:r>
          </a:p>
          <a:p>
            <a:pPr lvl="1" eaLnBrk="1" hangingPunct="1">
              <a:lnSpc>
                <a:spcPct val="90000"/>
              </a:lnSpc>
              <a:defRPr/>
            </a:pPr>
            <a:r>
              <a:rPr lang="en-US" dirty="0" smtClean="0">
                <a:latin typeface="Book Antiqua" pitchFamily="18" charset="0"/>
              </a:rPr>
              <a:t>How does the rule apply in each situation?</a:t>
            </a:r>
          </a:p>
          <a:p>
            <a:pPr lvl="1" eaLnBrk="1" hangingPunct="1">
              <a:lnSpc>
                <a:spcPct val="90000"/>
              </a:lnSpc>
              <a:defRPr/>
            </a:pPr>
            <a:r>
              <a:rPr lang="en-US" dirty="0" smtClean="0">
                <a:latin typeface="Book Antiqua" pitchFamily="18" charset="0"/>
              </a:rPr>
              <a:t>If the situation breaks the rule, what punishment </a:t>
            </a:r>
            <a:r>
              <a:rPr lang="en-US" dirty="0" smtClean="0">
                <a:latin typeface="Book Antiqua" pitchFamily="18" charset="0"/>
              </a:rPr>
              <a:t>is appropriate?</a:t>
            </a:r>
            <a:endParaRPr lang="en-US" dirty="0" smtClean="0">
              <a:latin typeface="Book Antiqua" pitchFamily="18" charset="0"/>
            </a:endParaRPr>
          </a:p>
          <a:p>
            <a:pPr marL="514350" indent="-514350" eaLnBrk="1" hangingPunct="1">
              <a:lnSpc>
                <a:spcPct val="90000"/>
              </a:lnSpc>
              <a:buFont typeface="Wingdings" pitchFamily="2" charset="2"/>
              <a:buNone/>
              <a:defRPr/>
            </a:pPr>
            <a:endParaRPr lang="en-US" dirty="0" smtClean="0"/>
          </a:p>
          <a:p>
            <a:pPr eaLnBrk="1" hangingPunct="1">
              <a:lnSpc>
                <a:spcPct val="90000"/>
              </a:lnSpc>
              <a:buFont typeface="Wingdings" pitchFamily="2" charset="2"/>
              <a:buNone/>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531">
                                            <p:txEl>
                                              <p:pRg st="2" end="2"/>
                                            </p:txEl>
                                          </p:spTgt>
                                        </p:tgtEl>
                                        <p:attrNameLst>
                                          <p:attrName>style.visibility</p:attrName>
                                        </p:attrNameLst>
                                      </p:cBhvr>
                                      <p:to>
                                        <p:strVal val="visible"/>
                                      </p:to>
                                    </p:set>
                                    <p:anim calcmode="lin" valueType="num">
                                      <p:cBhvr additive="base">
                                        <p:cTn id="13"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531">
                                            <p:txEl>
                                              <p:pRg st="4" end="4"/>
                                            </p:txEl>
                                          </p:spTgt>
                                        </p:tgtEl>
                                        <p:attrNameLst>
                                          <p:attrName>style.visibility</p:attrName>
                                        </p:attrNameLst>
                                      </p:cBhvr>
                                      <p:to>
                                        <p:strVal val="visible"/>
                                      </p:to>
                                    </p:set>
                                    <p:anim calcmode="lin" valueType="num">
                                      <p:cBhvr additive="base">
                                        <p:cTn id="19" dur="5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53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2531">
                                            <p:txEl>
                                              <p:pRg st="5" end="5"/>
                                            </p:txEl>
                                          </p:spTgt>
                                        </p:tgtEl>
                                        <p:attrNameLst>
                                          <p:attrName>style.visibility</p:attrName>
                                        </p:attrNameLst>
                                      </p:cBhvr>
                                      <p:to>
                                        <p:strVal val="visible"/>
                                      </p:to>
                                    </p:set>
                                    <p:anim calcmode="lin" valueType="num">
                                      <p:cBhvr additive="base">
                                        <p:cTn id="25" dur="500" fill="hold"/>
                                        <p:tgtEl>
                                          <p:spTgt spid="2253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53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2531">
                                            <p:txEl>
                                              <p:pRg st="6" end="6"/>
                                            </p:txEl>
                                          </p:spTgt>
                                        </p:tgtEl>
                                        <p:attrNameLst>
                                          <p:attrName>style.visibility</p:attrName>
                                        </p:attrNameLst>
                                      </p:cBhvr>
                                      <p:to>
                                        <p:strVal val="visible"/>
                                      </p:to>
                                    </p:set>
                                    <p:anim calcmode="lin" valueType="num">
                                      <p:cBhvr additive="base">
                                        <p:cTn id="31" dur="500" fill="hold"/>
                                        <p:tgtEl>
                                          <p:spTgt spid="22531">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53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7813"/>
            <a:ext cx="8229600" cy="2617787"/>
          </a:xfrm>
        </p:spPr>
        <p:txBody>
          <a:bodyPr/>
          <a:lstStyle/>
          <a:p>
            <a:pPr eaLnBrk="1" hangingPunct="1">
              <a:defRPr/>
            </a:pPr>
            <a:r>
              <a:rPr lang="en-US" sz="6000" dirty="0" smtClean="0">
                <a:latin typeface="Book Antiqua" pitchFamily="18" charset="0"/>
              </a:rPr>
              <a:t>What is a law?</a:t>
            </a:r>
          </a:p>
        </p:txBody>
      </p:sp>
      <p:sp>
        <p:nvSpPr>
          <p:cNvPr id="20483" name="Rectangle 3"/>
          <p:cNvSpPr>
            <a:spLocks noGrp="1" noChangeArrowheads="1"/>
          </p:cNvSpPr>
          <p:nvPr>
            <p:ph idx="1"/>
          </p:nvPr>
        </p:nvSpPr>
        <p:spPr>
          <a:xfrm>
            <a:off x="457200" y="4191000"/>
            <a:ext cx="8229600" cy="1939925"/>
          </a:xfrm>
        </p:spPr>
        <p:txBody>
          <a:bodyPr/>
          <a:lstStyle/>
          <a:p>
            <a:pPr eaLnBrk="1" hangingPunct="1">
              <a:defRPr/>
            </a:pPr>
            <a:endParaRPr lang="en-US" dirty="0" smtClean="0"/>
          </a:p>
        </p:txBody>
      </p:sp>
      <p:pic>
        <p:nvPicPr>
          <p:cNvPr id="61442" name="Picture 2" descr="1,209 Florida Law Stock Photos, Pictures &amp;amp; Royalty-Free Images - iStock"/>
          <p:cNvPicPr>
            <a:picLocks noChangeAspect="1" noChangeArrowheads="1"/>
          </p:cNvPicPr>
          <p:nvPr/>
        </p:nvPicPr>
        <p:blipFill>
          <a:blip r:embed="rId3" cstate="print"/>
          <a:srcRect/>
          <a:stretch>
            <a:fillRect/>
          </a:stretch>
        </p:blipFill>
        <p:spPr bwMode="auto">
          <a:xfrm>
            <a:off x="1676400" y="2209800"/>
            <a:ext cx="5829300" cy="3886201"/>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en-US" sz="5400" dirty="0" smtClean="0">
                <a:latin typeface="Book Antiqua" pitchFamily="18" charset="0"/>
              </a:rPr>
              <a:t>Situation #1:</a:t>
            </a:r>
          </a:p>
        </p:txBody>
      </p:sp>
      <p:sp>
        <p:nvSpPr>
          <p:cNvPr id="45059" name="Rectangle 3"/>
          <p:cNvSpPr>
            <a:spLocks noGrp="1" noChangeArrowheads="1"/>
          </p:cNvSpPr>
          <p:nvPr>
            <p:ph idx="1"/>
          </p:nvPr>
        </p:nvSpPr>
        <p:spPr>
          <a:xfrm>
            <a:off x="457200" y="1752600"/>
            <a:ext cx="8229600" cy="4648200"/>
          </a:xfrm>
        </p:spPr>
        <p:txBody>
          <a:bodyPr/>
          <a:lstStyle/>
          <a:p>
            <a:pPr eaLnBrk="1" hangingPunct="1">
              <a:buFont typeface="Wingdings" pitchFamily="2" charset="2"/>
              <a:buNone/>
              <a:defRPr/>
            </a:pPr>
            <a:r>
              <a:rPr lang="en-US" dirty="0" smtClean="0">
                <a:latin typeface="Book Antiqua" pitchFamily="18" charset="0"/>
              </a:rPr>
              <a:t>A teacher would like to bring </a:t>
            </a:r>
            <a:r>
              <a:rPr lang="en-US" dirty="0" smtClean="0">
                <a:latin typeface="Book Antiqua" pitchFamily="18" charset="0"/>
              </a:rPr>
              <a:t>mice to school </a:t>
            </a:r>
            <a:r>
              <a:rPr lang="en-US" dirty="0" smtClean="0">
                <a:latin typeface="Book Antiqua" pitchFamily="18" charset="0"/>
              </a:rPr>
              <a:t>for a classroom science project.  The mice will be kept in a </a:t>
            </a:r>
            <a:r>
              <a:rPr lang="en-US" dirty="0" smtClean="0">
                <a:latin typeface="Book Antiqua" pitchFamily="18" charset="0"/>
              </a:rPr>
              <a:t>cage in the classroom.</a:t>
            </a:r>
            <a:endParaRPr lang="en-US" dirty="0" smtClean="0">
              <a:latin typeface="Book Antiqua" pitchFamily="18" charset="0"/>
            </a:endParaRPr>
          </a:p>
        </p:txBody>
      </p:sp>
      <p:pic>
        <p:nvPicPr>
          <p:cNvPr id="24578" name="Picture 2" descr="1,839 Mouse Cage Stock Photos, Pictures &amp;amp; Royalty-Free Images - iStock"/>
          <p:cNvPicPr>
            <a:picLocks noChangeAspect="1" noChangeArrowheads="1"/>
          </p:cNvPicPr>
          <p:nvPr/>
        </p:nvPicPr>
        <p:blipFill>
          <a:blip r:embed="rId3" cstate="print"/>
          <a:srcRect/>
          <a:stretch>
            <a:fillRect/>
          </a:stretch>
        </p:blipFill>
        <p:spPr bwMode="auto">
          <a:xfrm>
            <a:off x="2152650" y="3352800"/>
            <a:ext cx="4838700" cy="3202081"/>
          </a:xfrm>
          <a:prstGeom prst="rect">
            <a:avLst/>
          </a:prstGeom>
          <a:noFill/>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0"/>
            <a:ext cx="8229600" cy="1420813"/>
          </a:xfrm>
        </p:spPr>
        <p:txBody>
          <a:bodyPr/>
          <a:lstStyle/>
          <a:p>
            <a:pPr eaLnBrk="1" hangingPunct="1">
              <a:defRPr/>
            </a:pPr>
            <a:r>
              <a:rPr lang="en-US" sz="5400" dirty="0" smtClean="0">
                <a:latin typeface="Book Antiqua" pitchFamily="18" charset="0"/>
              </a:rPr>
              <a:t>Situation #2:</a:t>
            </a:r>
          </a:p>
        </p:txBody>
      </p:sp>
      <p:sp>
        <p:nvSpPr>
          <p:cNvPr id="45059" name="Rectangle 3"/>
          <p:cNvSpPr>
            <a:spLocks noGrp="1" noChangeArrowheads="1"/>
          </p:cNvSpPr>
          <p:nvPr>
            <p:ph idx="1"/>
          </p:nvPr>
        </p:nvSpPr>
        <p:spPr>
          <a:xfrm>
            <a:off x="457200" y="1143000"/>
            <a:ext cx="8229600" cy="5257800"/>
          </a:xfrm>
        </p:spPr>
        <p:txBody>
          <a:bodyPr/>
          <a:lstStyle/>
          <a:p>
            <a:pPr eaLnBrk="1" hangingPunct="1">
              <a:buFont typeface="Wingdings" pitchFamily="2" charset="2"/>
              <a:buNone/>
              <a:defRPr/>
            </a:pPr>
            <a:r>
              <a:rPr lang="en-US" sz="3600" dirty="0" smtClean="0">
                <a:latin typeface="Book Antiqua" pitchFamily="18" charset="0"/>
              </a:rPr>
              <a:t>A parent walks </a:t>
            </a:r>
            <a:r>
              <a:rPr lang="en-US" sz="3600" dirty="0" smtClean="0">
                <a:latin typeface="Book Antiqua" pitchFamily="18" charset="0"/>
              </a:rPr>
              <a:t>his/her </a:t>
            </a:r>
            <a:r>
              <a:rPr lang="en-US" sz="3600" dirty="0" smtClean="0">
                <a:latin typeface="Book Antiqua" pitchFamily="18" charset="0"/>
              </a:rPr>
              <a:t>child to school each morning with the family dog on a leash.  They walk onto school grounds to ensure that the child arrives safely.</a:t>
            </a:r>
          </a:p>
        </p:txBody>
      </p:sp>
      <p:pic>
        <p:nvPicPr>
          <p:cNvPr id="22530" name="Picture 2" descr="25,960 Dog Leash Stock Photos, Pictures &amp;amp; Royalty-Free Images - iStock"/>
          <p:cNvPicPr>
            <a:picLocks noChangeAspect="1" noChangeArrowheads="1"/>
          </p:cNvPicPr>
          <p:nvPr/>
        </p:nvPicPr>
        <p:blipFill>
          <a:blip r:embed="rId3" cstate="print"/>
          <a:srcRect/>
          <a:stretch>
            <a:fillRect/>
          </a:stretch>
        </p:blipFill>
        <p:spPr bwMode="auto">
          <a:xfrm>
            <a:off x="2971800" y="4038600"/>
            <a:ext cx="3619500" cy="2549027"/>
          </a:xfrm>
          <a:prstGeom prst="rect">
            <a:avLst/>
          </a:prstGeom>
          <a:noFill/>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0"/>
            <a:ext cx="8229600" cy="1420813"/>
          </a:xfrm>
        </p:spPr>
        <p:txBody>
          <a:bodyPr/>
          <a:lstStyle/>
          <a:p>
            <a:pPr eaLnBrk="1" hangingPunct="1">
              <a:defRPr/>
            </a:pPr>
            <a:r>
              <a:rPr lang="en-US" sz="5400" dirty="0" smtClean="0">
                <a:latin typeface="Book Antiqua" pitchFamily="18" charset="0"/>
              </a:rPr>
              <a:t>Situation #3:</a:t>
            </a:r>
          </a:p>
        </p:txBody>
      </p:sp>
      <p:sp>
        <p:nvSpPr>
          <p:cNvPr id="45059" name="Rectangle 3"/>
          <p:cNvSpPr>
            <a:spLocks noGrp="1" noChangeArrowheads="1"/>
          </p:cNvSpPr>
          <p:nvPr>
            <p:ph idx="1"/>
          </p:nvPr>
        </p:nvSpPr>
        <p:spPr>
          <a:xfrm>
            <a:off x="457200" y="1143000"/>
            <a:ext cx="8229600" cy="5257800"/>
          </a:xfrm>
        </p:spPr>
        <p:txBody>
          <a:bodyPr/>
          <a:lstStyle/>
          <a:p>
            <a:pPr eaLnBrk="1" hangingPunct="1">
              <a:buFont typeface="Wingdings" pitchFamily="2" charset="2"/>
              <a:buNone/>
              <a:defRPr/>
            </a:pPr>
            <a:r>
              <a:rPr lang="en-US" sz="3600" dirty="0" smtClean="0">
                <a:latin typeface="Book Antiqua" pitchFamily="18" charset="0"/>
              </a:rPr>
              <a:t>A visually impaired student brings her </a:t>
            </a:r>
            <a:r>
              <a:rPr lang="en-US" sz="3600" dirty="0" smtClean="0">
                <a:latin typeface="Book Antiqua" pitchFamily="18" charset="0"/>
              </a:rPr>
              <a:t>service</a:t>
            </a:r>
            <a:r>
              <a:rPr lang="en-US" sz="3600" dirty="0" smtClean="0">
                <a:latin typeface="Book Antiqua" pitchFamily="18" charset="0"/>
              </a:rPr>
              <a:t> </a:t>
            </a:r>
            <a:r>
              <a:rPr lang="en-US" sz="3600" dirty="0" smtClean="0">
                <a:latin typeface="Book Antiqua" pitchFamily="18" charset="0"/>
              </a:rPr>
              <a:t>dog to school to help her move from class to class.</a:t>
            </a:r>
          </a:p>
        </p:txBody>
      </p:sp>
      <p:pic>
        <p:nvPicPr>
          <p:cNvPr id="20482" name="Picture 2" descr="1,456 Guide Dog Stock Photos, Pictures &amp;amp; Royalty-Free Images - iStock"/>
          <p:cNvPicPr>
            <a:picLocks noChangeAspect="1" noChangeArrowheads="1"/>
          </p:cNvPicPr>
          <p:nvPr/>
        </p:nvPicPr>
        <p:blipFill>
          <a:blip r:embed="rId3" cstate="print"/>
          <a:srcRect/>
          <a:stretch>
            <a:fillRect/>
          </a:stretch>
        </p:blipFill>
        <p:spPr bwMode="auto">
          <a:xfrm>
            <a:off x="1752600" y="2895600"/>
            <a:ext cx="5524500" cy="3683001"/>
          </a:xfrm>
          <a:prstGeom prst="rect">
            <a:avLst/>
          </a:prstGeom>
          <a:noFill/>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0"/>
            <a:ext cx="8229600" cy="1420813"/>
          </a:xfrm>
        </p:spPr>
        <p:txBody>
          <a:bodyPr/>
          <a:lstStyle/>
          <a:p>
            <a:pPr eaLnBrk="1" hangingPunct="1">
              <a:defRPr/>
            </a:pPr>
            <a:r>
              <a:rPr lang="en-US" sz="5400" dirty="0" smtClean="0">
                <a:latin typeface="Book Antiqua" pitchFamily="18" charset="0"/>
              </a:rPr>
              <a:t>Situation #4:</a:t>
            </a:r>
          </a:p>
        </p:txBody>
      </p:sp>
      <p:sp>
        <p:nvSpPr>
          <p:cNvPr id="45059" name="Rectangle 3"/>
          <p:cNvSpPr>
            <a:spLocks noGrp="1" noChangeArrowheads="1"/>
          </p:cNvSpPr>
          <p:nvPr>
            <p:ph idx="1"/>
          </p:nvPr>
        </p:nvSpPr>
        <p:spPr>
          <a:xfrm>
            <a:off x="457200" y="1143000"/>
            <a:ext cx="8229600" cy="5257800"/>
          </a:xfrm>
        </p:spPr>
        <p:txBody>
          <a:bodyPr/>
          <a:lstStyle/>
          <a:p>
            <a:pPr eaLnBrk="1" hangingPunct="1">
              <a:buFont typeface="Wingdings" pitchFamily="2" charset="2"/>
              <a:buNone/>
              <a:defRPr/>
            </a:pPr>
            <a:r>
              <a:rPr lang="en-US" sz="3600" dirty="0" smtClean="0">
                <a:latin typeface="Book Antiqua" pitchFamily="18" charset="0"/>
              </a:rPr>
              <a:t>A student brings a stuffed animal to school for show and tell.</a:t>
            </a:r>
          </a:p>
        </p:txBody>
      </p:sp>
      <p:pic>
        <p:nvPicPr>
          <p:cNvPr id="18434" name="Picture 2" descr="189,110 Stuffed Animal Stock Photos, Pictures &amp;amp; Royalty-Free Images - iStock"/>
          <p:cNvPicPr>
            <a:picLocks noChangeAspect="1" noChangeArrowheads="1"/>
          </p:cNvPicPr>
          <p:nvPr/>
        </p:nvPicPr>
        <p:blipFill>
          <a:blip r:embed="rId3" cstate="print"/>
          <a:srcRect/>
          <a:stretch>
            <a:fillRect/>
          </a:stretch>
        </p:blipFill>
        <p:spPr bwMode="auto">
          <a:xfrm>
            <a:off x="1295400" y="2590800"/>
            <a:ext cx="5829300" cy="3886201"/>
          </a:xfrm>
          <a:prstGeom prst="rect">
            <a:avLst/>
          </a:prstGeom>
          <a:noFill/>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0"/>
            <a:ext cx="8229600" cy="1420813"/>
          </a:xfrm>
        </p:spPr>
        <p:txBody>
          <a:bodyPr/>
          <a:lstStyle/>
          <a:p>
            <a:pPr eaLnBrk="1" hangingPunct="1">
              <a:defRPr/>
            </a:pPr>
            <a:r>
              <a:rPr lang="en-US" sz="5400" dirty="0" smtClean="0">
                <a:latin typeface="Book Antiqua" pitchFamily="18" charset="0"/>
              </a:rPr>
              <a:t>Situation #5:</a:t>
            </a:r>
          </a:p>
        </p:txBody>
      </p:sp>
      <p:sp>
        <p:nvSpPr>
          <p:cNvPr id="45059" name="Rectangle 3"/>
          <p:cNvSpPr>
            <a:spLocks noGrp="1" noChangeArrowheads="1"/>
          </p:cNvSpPr>
          <p:nvPr>
            <p:ph idx="1"/>
          </p:nvPr>
        </p:nvSpPr>
        <p:spPr>
          <a:xfrm>
            <a:off x="457200" y="1143000"/>
            <a:ext cx="8229600" cy="5257800"/>
          </a:xfrm>
        </p:spPr>
        <p:txBody>
          <a:bodyPr/>
          <a:lstStyle/>
          <a:p>
            <a:pPr eaLnBrk="1" hangingPunct="1">
              <a:buFont typeface="Wingdings" pitchFamily="2" charset="2"/>
              <a:buNone/>
              <a:defRPr/>
            </a:pPr>
            <a:r>
              <a:rPr lang="en-US" sz="3600" dirty="0" smtClean="0">
                <a:latin typeface="Book Antiqua" pitchFamily="18" charset="0"/>
              </a:rPr>
              <a:t>A police dog enters campus with a police officer to investigate a crime.</a:t>
            </a:r>
          </a:p>
        </p:txBody>
      </p:sp>
      <p:pic>
        <p:nvPicPr>
          <p:cNvPr id="16386" name="Picture 2" descr="4,110 Police Dog Stock Photos, Pictures &amp;amp; Royalty-Free Images - iStock"/>
          <p:cNvPicPr>
            <a:picLocks noChangeAspect="1" noChangeArrowheads="1"/>
          </p:cNvPicPr>
          <p:nvPr/>
        </p:nvPicPr>
        <p:blipFill>
          <a:blip r:embed="rId3" cstate="print"/>
          <a:srcRect/>
          <a:stretch>
            <a:fillRect/>
          </a:stretch>
        </p:blipFill>
        <p:spPr bwMode="auto">
          <a:xfrm>
            <a:off x="1371600" y="2590800"/>
            <a:ext cx="5829300" cy="3886201"/>
          </a:xfrm>
          <a:prstGeom prst="rect">
            <a:avLst/>
          </a:prstGeom>
          <a:noFill/>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0"/>
            <a:ext cx="8229600" cy="1420813"/>
          </a:xfrm>
        </p:spPr>
        <p:txBody>
          <a:bodyPr/>
          <a:lstStyle/>
          <a:p>
            <a:pPr eaLnBrk="1" hangingPunct="1">
              <a:defRPr/>
            </a:pPr>
            <a:r>
              <a:rPr lang="en-US" sz="5400" dirty="0" smtClean="0">
                <a:latin typeface="Book Antiqua" pitchFamily="18" charset="0"/>
              </a:rPr>
              <a:t>Situation #6:</a:t>
            </a:r>
          </a:p>
        </p:txBody>
      </p:sp>
      <p:sp>
        <p:nvSpPr>
          <p:cNvPr id="45059" name="Rectangle 3"/>
          <p:cNvSpPr>
            <a:spLocks noGrp="1" noChangeArrowheads="1"/>
          </p:cNvSpPr>
          <p:nvPr>
            <p:ph idx="1"/>
          </p:nvPr>
        </p:nvSpPr>
        <p:spPr>
          <a:xfrm>
            <a:off x="457200" y="1143000"/>
            <a:ext cx="8229600" cy="5257800"/>
          </a:xfrm>
        </p:spPr>
        <p:txBody>
          <a:bodyPr/>
          <a:lstStyle/>
          <a:p>
            <a:pPr eaLnBrk="1" hangingPunct="1">
              <a:buFont typeface="Wingdings" pitchFamily="2" charset="2"/>
              <a:buNone/>
              <a:defRPr/>
            </a:pPr>
            <a:r>
              <a:rPr lang="en-US" sz="3600" dirty="0" smtClean="0">
                <a:latin typeface="Book Antiqua" pitchFamily="18" charset="0"/>
              </a:rPr>
              <a:t>A student brings a frog to school in </a:t>
            </a:r>
            <a:r>
              <a:rPr lang="en-US" sz="3600" dirty="0" smtClean="0">
                <a:latin typeface="Book Antiqua" pitchFamily="18" charset="0"/>
              </a:rPr>
              <a:t>his/her  </a:t>
            </a:r>
            <a:r>
              <a:rPr lang="en-US" sz="3600" dirty="0" smtClean="0">
                <a:latin typeface="Book Antiqua" pitchFamily="18" charset="0"/>
              </a:rPr>
              <a:t>lunch box to scare other students.</a:t>
            </a:r>
          </a:p>
        </p:txBody>
      </p:sp>
      <p:pic>
        <p:nvPicPr>
          <p:cNvPr id="14338" name="Picture 2" descr="2,100 Frog Hand Stock Photos, Pictures &amp;amp; Royalty-Free Images - iStock"/>
          <p:cNvPicPr>
            <a:picLocks noChangeAspect="1" noChangeArrowheads="1"/>
          </p:cNvPicPr>
          <p:nvPr/>
        </p:nvPicPr>
        <p:blipFill>
          <a:blip r:embed="rId3" cstate="print"/>
          <a:srcRect/>
          <a:stretch>
            <a:fillRect/>
          </a:stretch>
        </p:blipFill>
        <p:spPr bwMode="auto">
          <a:xfrm>
            <a:off x="1447800" y="2743200"/>
            <a:ext cx="5829300" cy="3886201"/>
          </a:xfrm>
          <a:prstGeom prst="rect">
            <a:avLst/>
          </a:prstGeom>
          <a:noFill/>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0"/>
            <a:ext cx="8229600" cy="1420813"/>
          </a:xfrm>
        </p:spPr>
        <p:txBody>
          <a:bodyPr/>
          <a:lstStyle/>
          <a:p>
            <a:pPr eaLnBrk="1" hangingPunct="1">
              <a:defRPr/>
            </a:pPr>
            <a:r>
              <a:rPr lang="en-US" sz="5400" dirty="0" smtClean="0">
                <a:latin typeface="Book Antiqua" pitchFamily="18" charset="0"/>
              </a:rPr>
              <a:t>Situation #7:</a:t>
            </a:r>
          </a:p>
        </p:txBody>
      </p:sp>
      <p:sp>
        <p:nvSpPr>
          <p:cNvPr id="45059" name="Rectangle 3"/>
          <p:cNvSpPr>
            <a:spLocks noGrp="1" noChangeArrowheads="1"/>
          </p:cNvSpPr>
          <p:nvPr>
            <p:ph idx="1"/>
          </p:nvPr>
        </p:nvSpPr>
        <p:spPr>
          <a:xfrm>
            <a:off x="457200" y="1143000"/>
            <a:ext cx="8229600" cy="5257800"/>
          </a:xfrm>
        </p:spPr>
        <p:txBody>
          <a:bodyPr/>
          <a:lstStyle/>
          <a:p>
            <a:pPr eaLnBrk="1" hangingPunct="1">
              <a:buFont typeface="Wingdings" pitchFamily="2" charset="2"/>
              <a:buNone/>
              <a:defRPr/>
            </a:pPr>
            <a:r>
              <a:rPr lang="en-US" sz="3600" dirty="0" smtClean="0">
                <a:latin typeface="Book Antiqua" pitchFamily="18" charset="0"/>
              </a:rPr>
              <a:t>A hungry, abandoned dog wanders on campus and a student feeds </a:t>
            </a:r>
            <a:r>
              <a:rPr lang="en-US" sz="3600" dirty="0" smtClean="0">
                <a:latin typeface="Book Antiqua" pitchFamily="18" charset="0"/>
              </a:rPr>
              <a:t>the dog</a:t>
            </a:r>
            <a:r>
              <a:rPr lang="en-US" sz="3600" dirty="0" smtClean="0">
                <a:latin typeface="Book Antiqua" pitchFamily="18" charset="0"/>
              </a:rPr>
              <a:t> </a:t>
            </a:r>
            <a:r>
              <a:rPr lang="en-US" sz="3600" dirty="0" smtClean="0">
                <a:latin typeface="Book Antiqua" pitchFamily="18" charset="0"/>
              </a:rPr>
              <a:t>leftovers from the cafeteria.</a:t>
            </a:r>
          </a:p>
        </p:txBody>
      </p:sp>
      <p:pic>
        <p:nvPicPr>
          <p:cNvPr id="12290" name="Picture 2" descr="29,052 Dog eating Stock Photos | Free &amp;amp; Royalty-free Dog eating Images |  Depositphotos"/>
          <p:cNvPicPr>
            <a:picLocks noChangeAspect="1" noChangeArrowheads="1"/>
          </p:cNvPicPr>
          <p:nvPr/>
        </p:nvPicPr>
        <p:blipFill>
          <a:blip r:embed="rId3" cstate="print"/>
          <a:srcRect/>
          <a:stretch>
            <a:fillRect/>
          </a:stretch>
        </p:blipFill>
        <p:spPr bwMode="auto">
          <a:xfrm>
            <a:off x="1524000" y="2743200"/>
            <a:ext cx="5715000" cy="3810000"/>
          </a:xfrm>
          <a:prstGeom prst="rect">
            <a:avLst/>
          </a:prstGeom>
          <a:noFill/>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7813"/>
            <a:ext cx="8229600" cy="2084387"/>
          </a:xfrm>
        </p:spPr>
        <p:txBody>
          <a:bodyPr/>
          <a:lstStyle/>
          <a:p>
            <a:pPr eaLnBrk="1" hangingPunct="1">
              <a:defRPr/>
            </a:pPr>
            <a:r>
              <a:rPr lang="en-US" sz="5400" dirty="0" smtClean="0">
                <a:latin typeface="Book Antiqua" pitchFamily="18" charset="0"/>
              </a:rPr>
              <a:t>No Animals are Allowed on School </a:t>
            </a:r>
            <a:r>
              <a:rPr lang="en-US" sz="5400" dirty="0" smtClean="0">
                <a:latin typeface="Book Antiqua" pitchFamily="18" charset="0"/>
              </a:rPr>
              <a:t>Grounds</a:t>
            </a:r>
            <a:endParaRPr lang="en-US" sz="5400" dirty="0" smtClean="0">
              <a:latin typeface="Book Antiqua" pitchFamily="18" charset="0"/>
            </a:endParaRPr>
          </a:p>
        </p:txBody>
      </p:sp>
      <p:sp>
        <p:nvSpPr>
          <p:cNvPr id="45059" name="Rectangle 3"/>
          <p:cNvSpPr>
            <a:spLocks noGrp="1" noChangeArrowheads="1"/>
          </p:cNvSpPr>
          <p:nvPr>
            <p:ph idx="1"/>
          </p:nvPr>
        </p:nvSpPr>
        <p:spPr>
          <a:xfrm>
            <a:off x="533400" y="2286000"/>
            <a:ext cx="8229600" cy="3844925"/>
          </a:xfrm>
        </p:spPr>
        <p:txBody>
          <a:bodyPr/>
          <a:lstStyle/>
          <a:p>
            <a:pPr eaLnBrk="1" hangingPunct="1">
              <a:buFont typeface="Wingdings" pitchFamily="2" charset="2"/>
              <a:buNone/>
              <a:defRPr/>
            </a:pPr>
            <a:endParaRPr lang="en-US" sz="4400" dirty="0" smtClean="0"/>
          </a:p>
          <a:p>
            <a:pPr eaLnBrk="1" hangingPunct="1">
              <a:buFont typeface="Wingdings" pitchFamily="2" charset="2"/>
              <a:buNone/>
              <a:defRPr/>
            </a:pPr>
            <a:r>
              <a:rPr lang="en-US" sz="4400" dirty="0" smtClean="0">
                <a:latin typeface="Book Antiqua" pitchFamily="18" charset="0"/>
              </a:rPr>
              <a:t>What do you think of this rule after you explored the situations?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7813"/>
            <a:ext cx="8229600" cy="1550987"/>
          </a:xfrm>
        </p:spPr>
        <p:txBody>
          <a:bodyPr>
            <a:normAutofit fontScale="90000"/>
          </a:bodyPr>
          <a:lstStyle/>
          <a:p>
            <a:pPr eaLnBrk="1" hangingPunct="1">
              <a:defRPr/>
            </a:pPr>
            <a:r>
              <a:rPr lang="en-US" sz="5400" dirty="0" smtClean="0">
                <a:latin typeface="Book Antiqua" pitchFamily="18" charset="0"/>
              </a:rPr>
              <a:t>Review the questions asked earlier:</a:t>
            </a:r>
          </a:p>
        </p:txBody>
      </p:sp>
      <p:sp>
        <p:nvSpPr>
          <p:cNvPr id="45059" name="Rectangle 3"/>
          <p:cNvSpPr>
            <a:spLocks noGrp="1" noChangeArrowheads="1"/>
          </p:cNvSpPr>
          <p:nvPr>
            <p:ph idx="1"/>
          </p:nvPr>
        </p:nvSpPr>
        <p:spPr>
          <a:xfrm>
            <a:off x="457200" y="2209800"/>
            <a:ext cx="8229600" cy="3921125"/>
          </a:xfrm>
        </p:spPr>
        <p:txBody>
          <a:bodyPr/>
          <a:lstStyle/>
          <a:p>
            <a:pPr eaLnBrk="1" hangingPunct="1">
              <a:defRPr/>
            </a:pPr>
            <a:r>
              <a:rPr lang="en-US" sz="3600" dirty="0" smtClean="0">
                <a:latin typeface="Book Antiqua" pitchFamily="18" charset="0"/>
              </a:rPr>
              <a:t>What is the goal of the rule?</a:t>
            </a:r>
          </a:p>
          <a:p>
            <a:pPr eaLnBrk="1" hangingPunct="1">
              <a:defRPr/>
            </a:pPr>
            <a:endParaRPr lang="en-US" sz="3600" dirty="0" smtClean="0">
              <a:latin typeface="Book Antiqua" pitchFamily="18" charset="0"/>
            </a:endParaRPr>
          </a:p>
          <a:p>
            <a:pPr eaLnBrk="1" hangingPunct="1">
              <a:defRPr/>
            </a:pPr>
            <a:r>
              <a:rPr lang="en-US" sz="3600" dirty="0" smtClean="0">
                <a:latin typeface="Book Antiqua" pitchFamily="18" charset="0"/>
              </a:rPr>
              <a:t>Will the rule create a better school?</a:t>
            </a:r>
          </a:p>
          <a:p>
            <a:pPr eaLnBrk="1" hangingPunct="1">
              <a:buFont typeface="Wingdings" pitchFamily="2" charset="2"/>
              <a:buNone/>
              <a:defRPr/>
            </a:pPr>
            <a:endParaRPr lang="en-US" sz="3600" dirty="0" smtClean="0">
              <a:latin typeface="Book Antiqua" pitchFamily="18" charset="0"/>
            </a:endParaRPr>
          </a:p>
          <a:p>
            <a:pPr eaLnBrk="1" hangingPunct="1">
              <a:defRPr/>
            </a:pPr>
            <a:r>
              <a:rPr lang="en-US" sz="3600" dirty="0" smtClean="0">
                <a:latin typeface="Book Antiqua" pitchFamily="18" charset="0"/>
              </a:rPr>
              <a:t>Will the rule keep students safe?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9">
                                            <p:txEl>
                                              <p:pRg st="2" end="2"/>
                                            </p:txEl>
                                          </p:spTgt>
                                        </p:tgtEl>
                                        <p:attrNameLst>
                                          <p:attrName>style.visibility</p:attrName>
                                        </p:attrNameLst>
                                      </p:cBhvr>
                                      <p:to>
                                        <p:strVal val="visible"/>
                                      </p:to>
                                    </p:set>
                                    <p:anim calcmode="lin" valueType="num">
                                      <p:cBhvr additive="base">
                                        <p:cTn id="13" dur="5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5059">
                                            <p:txEl>
                                              <p:pRg st="4" end="4"/>
                                            </p:txEl>
                                          </p:spTgt>
                                        </p:tgtEl>
                                        <p:attrNameLst>
                                          <p:attrName>style.visibility</p:attrName>
                                        </p:attrNameLst>
                                      </p:cBhvr>
                                      <p:to>
                                        <p:strVal val="visible"/>
                                      </p:to>
                                    </p:set>
                                    <p:anim calcmode="lin" valueType="num">
                                      <p:cBhvr additive="base">
                                        <p:cTn id="19" dur="500" fill="hold"/>
                                        <p:tgtEl>
                                          <p:spTgt spid="4505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505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7813"/>
            <a:ext cx="8229600" cy="636587"/>
          </a:xfrm>
        </p:spPr>
        <p:txBody>
          <a:bodyPr>
            <a:normAutofit fontScale="90000"/>
          </a:bodyPr>
          <a:lstStyle/>
          <a:p>
            <a:pPr eaLnBrk="1" hangingPunct="1">
              <a:defRPr/>
            </a:pPr>
            <a:r>
              <a:rPr lang="en-US" sz="5400" dirty="0" smtClean="0"/>
              <a:t>What do you think?</a:t>
            </a:r>
            <a:endParaRPr lang="en-US" sz="5400" dirty="0" smtClean="0"/>
          </a:p>
        </p:txBody>
      </p:sp>
      <p:sp>
        <p:nvSpPr>
          <p:cNvPr id="45059" name="Rectangle 3"/>
          <p:cNvSpPr>
            <a:spLocks noGrp="1" noChangeArrowheads="1"/>
          </p:cNvSpPr>
          <p:nvPr>
            <p:ph idx="1"/>
          </p:nvPr>
        </p:nvSpPr>
        <p:spPr>
          <a:xfrm>
            <a:off x="533400" y="1295400"/>
            <a:ext cx="8229600" cy="5064125"/>
          </a:xfrm>
        </p:spPr>
        <p:txBody>
          <a:bodyPr>
            <a:normAutofit lnSpcReduction="10000"/>
          </a:bodyPr>
          <a:lstStyle/>
          <a:p>
            <a:pPr eaLnBrk="1" hangingPunct="1">
              <a:defRPr/>
            </a:pPr>
            <a:r>
              <a:rPr lang="en-US" sz="3600" dirty="0" smtClean="0">
                <a:latin typeface="Book Antiqua" pitchFamily="18" charset="0"/>
              </a:rPr>
              <a:t>Is the rule fair?  Can it be applied to everyone equally?</a:t>
            </a:r>
          </a:p>
          <a:p>
            <a:pPr eaLnBrk="1" hangingPunct="1">
              <a:defRPr/>
            </a:pPr>
            <a:endParaRPr lang="en-US" sz="3600" dirty="0" smtClean="0">
              <a:latin typeface="Book Antiqua" pitchFamily="18" charset="0"/>
            </a:endParaRPr>
          </a:p>
          <a:p>
            <a:pPr eaLnBrk="1" hangingPunct="1">
              <a:defRPr/>
            </a:pPr>
            <a:r>
              <a:rPr lang="en-US" sz="3600" dirty="0" smtClean="0">
                <a:latin typeface="Book Antiqua" pitchFamily="18" charset="0"/>
              </a:rPr>
              <a:t>Should there be exceptions to the rule.  If so, what?</a:t>
            </a:r>
          </a:p>
          <a:p>
            <a:pPr eaLnBrk="1" hangingPunct="1">
              <a:defRPr/>
            </a:pPr>
            <a:endParaRPr lang="en-US" sz="3600" dirty="0" smtClean="0">
              <a:latin typeface="Book Antiqua" pitchFamily="18" charset="0"/>
            </a:endParaRPr>
          </a:p>
          <a:p>
            <a:pPr eaLnBrk="1" hangingPunct="1">
              <a:defRPr/>
            </a:pPr>
            <a:r>
              <a:rPr lang="en-US" sz="3600" dirty="0" smtClean="0">
                <a:latin typeface="Book Antiqua" pitchFamily="18" charset="0"/>
              </a:rPr>
              <a:t>Should the rule be written differently?  How would </a:t>
            </a:r>
            <a:r>
              <a:rPr lang="en-US" sz="3600" u="sng" dirty="0" smtClean="0">
                <a:latin typeface="Book Antiqua" pitchFamily="18" charset="0"/>
              </a:rPr>
              <a:t>you</a:t>
            </a:r>
            <a:r>
              <a:rPr lang="en-US" sz="3600" dirty="0" smtClean="0">
                <a:latin typeface="Book Antiqua" pitchFamily="18" charset="0"/>
              </a:rPr>
              <a:t> rewrite it?</a:t>
            </a:r>
          </a:p>
          <a:p>
            <a:pPr eaLnBrk="1" hangingPunct="1">
              <a:buFont typeface="Wingdings" pitchFamily="2" charset="2"/>
              <a:buNone/>
              <a:defRPr/>
            </a:pPr>
            <a:endParaRPr lang="en-US" sz="3600" dirty="0" smtClean="0"/>
          </a:p>
          <a:p>
            <a:pPr eaLnBrk="1" hangingPunct="1">
              <a:buFont typeface="Wingdings" pitchFamily="2" charset="2"/>
              <a:buNone/>
              <a:defRPr/>
            </a:pPr>
            <a:endParaRPr lang="en-US" sz="36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5059">
                                            <p:txEl>
                                              <p:pRg st="2" end="2"/>
                                            </p:txEl>
                                          </p:spTgt>
                                        </p:tgtEl>
                                        <p:attrNameLst>
                                          <p:attrName>style.visibility</p:attrName>
                                        </p:attrNameLst>
                                      </p:cBhvr>
                                      <p:to>
                                        <p:strVal val="visible"/>
                                      </p:to>
                                    </p:set>
                                    <p:anim calcmode="lin" valueType="num">
                                      <p:cBhvr additive="base">
                                        <p:cTn id="13" dur="5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5059">
                                            <p:txEl>
                                              <p:pRg st="4" end="4"/>
                                            </p:txEl>
                                          </p:spTgt>
                                        </p:tgtEl>
                                        <p:attrNameLst>
                                          <p:attrName>style.visibility</p:attrName>
                                        </p:attrNameLst>
                                      </p:cBhvr>
                                      <p:to>
                                        <p:strVal val="visible"/>
                                      </p:to>
                                    </p:set>
                                    <p:anim calcmode="lin" valueType="num">
                                      <p:cBhvr additive="base">
                                        <p:cTn id="19" dur="500" fill="hold"/>
                                        <p:tgtEl>
                                          <p:spTgt spid="4505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505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52400" y="685800"/>
            <a:ext cx="8839200" cy="4648200"/>
          </a:xfrm>
        </p:spPr>
        <p:txBody>
          <a:bodyPr/>
          <a:lstStyle/>
          <a:p>
            <a:pPr eaLnBrk="1" hangingPunct="1">
              <a:defRPr/>
            </a:pPr>
            <a:r>
              <a:rPr lang="en-US" sz="6600" dirty="0" smtClean="0">
                <a:latin typeface="Book Antiqua" pitchFamily="18" charset="0"/>
              </a:rPr>
              <a:t>How are Rules Similar to Laws?</a:t>
            </a:r>
          </a:p>
        </p:txBody>
      </p:sp>
      <p:sp>
        <p:nvSpPr>
          <p:cNvPr id="40963" name="Rectangle 3"/>
          <p:cNvSpPr>
            <a:spLocks noGrp="1" noChangeArrowheads="1"/>
          </p:cNvSpPr>
          <p:nvPr>
            <p:ph idx="1"/>
          </p:nvPr>
        </p:nvSpPr>
        <p:spPr>
          <a:xfrm>
            <a:off x="457200" y="5791200"/>
            <a:ext cx="8229600" cy="339725"/>
          </a:xfrm>
        </p:spPr>
        <p:txBody>
          <a:bodyPr>
            <a:normAutofit fontScale="62500" lnSpcReduction="20000"/>
          </a:bodyPr>
          <a:lstStyle/>
          <a:p>
            <a:pPr eaLnBrk="1" hangingPunct="1">
              <a:defRPr/>
            </a:pPr>
            <a:endParaRPr lang="en-US"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en-US" sz="5400" dirty="0" smtClean="0">
                <a:latin typeface="Book Antiqua" pitchFamily="18" charset="0"/>
              </a:rPr>
              <a:t>Here is your opportunity:</a:t>
            </a:r>
          </a:p>
        </p:txBody>
      </p:sp>
      <p:sp>
        <p:nvSpPr>
          <p:cNvPr id="45059" name="Rectangle 3"/>
          <p:cNvSpPr>
            <a:spLocks noGrp="1" noChangeArrowheads="1"/>
          </p:cNvSpPr>
          <p:nvPr>
            <p:ph idx="1"/>
          </p:nvPr>
        </p:nvSpPr>
        <p:spPr>
          <a:xfrm>
            <a:off x="457200" y="1600200"/>
            <a:ext cx="8229600" cy="4800600"/>
          </a:xfrm>
        </p:spPr>
        <p:txBody>
          <a:bodyPr/>
          <a:lstStyle/>
          <a:p>
            <a:pPr eaLnBrk="1" hangingPunct="1">
              <a:defRPr/>
            </a:pPr>
            <a:r>
              <a:rPr lang="en-US" sz="3600" dirty="0" smtClean="0">
                <a:latin typeface="Book Antiqua" pitchFamily="18" charset="0"/>
              </a:rPr>
              <a:t>Rewrite the rule so that it is:</a:t>
            </a:r>
          </a:p>
          <a:p>
            <a:pPr lvl="1" eaLnBrk="1" hangingPunct="1">
              <a:defRPr/>
            </a:pPr>
            <a:r>
              <a:rPr lang="en-US" sz="3600" dirty="0" smtClean="0">
                <a:latin typeface="Book Antiqua" pitchFamily="18" charset="0"/>
              </a:rPr>
              <a:t>fair and reasonable</a:t>
            </a:r>
          </a:p>
          <a:p>
            <a:pPr lvl="1" eaLnBrk="1" hangingPunct="1">
              <a:defRPr/>
            </a:pPr>
            <a:r>
              <a:rPr lang="en-US" sz="3600" dirty="0" smtClean="0">
                <a:latin typeface="Book Antiqua" pitchFamily="18" charset="0"/>
              </a:rPr>
              <a:t>clear and easy to understand</a:t>
            </a:r>
          </a:p>
          <a:p>
            <a:pPr eaLnBrk="1" hangingPunct="1">
              <a:defRPr/>
            </a:pPr>
            <a:r>
              <a:rPr lang="en-US" sz="3600" dirty="0" smtClean="0">
                <a:latin typeface="Book Antiqua" pitchFamily="18" charset="0"/>
              </a:rPr>
              <a:t>Post the rules around the room and discuss</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en-US" sz="5400" dirty="0" smtClean="0">
                <a:latin typeface="Book Antiqua" pitchFamily="18" charset="0"/>
              </a:rPr>
              <a:t>Consider:</a:t>
            </a:r>
          </a:p>
        </p:txBody>
      </p:sp>
      <p:sp>
        <p:nvSpPr>
          <p:cNvPr id="45059" name="Rectangle 3"/>
          <p:cNvSpPr>
            <a:spLocks noGrp="1" noChangeArrowheads="1"/>
          </p:cNvSpPr>
          <p:nvPr>
            <p:ph idx="1"/>
          </p:nvPr>
        </p:nvSpPr>
        <p:spPr>
          <a:xfrm>
            <a:off x="304800" y="1828800"/>
            <a:ext cx="8534400" cy="4800600"/>
          </a:xfrm>
        </p:spPr>
        <p:txBody>
          <a:bodyPr/>
          <a:lstStyle/>
          <a:p>
            <a:pPr algn="ctr" eaLnBrk="1" hangingPunct="1">
              <a:buFont typeface="Wingdings" pitchFamily="2" charset="2"/>
              <a:buNone/>
              <a:defRPr/>
            </a:pPr>
            <a:r>
              <a:rPr lang="en-US" sz="3600" dirty="0" smtClean="0">
                <a:latin typeface="Book Antiqua" pitchFamily="18" charset="0"/>
              </a:rPr>
              <a:t>What would life be like in a school without rules? </a:t>
            </a:r>
            <a:endParaRPr lang="en-US" sz="3600" dirty="0" smtClean="0">
              <a:latin typeface="Book Antiqua" pitchFamily="18" charset="0"/>
            </a:endParaRPr>
          </a:p>
          <a:p>
            <a:pPr algn="ctr" eaLnBrk="1" hangingPunct="1">
              <a:buFont typeface="Wingdings" pitchFamily="2" charset="2"/>
              <a:buNone/>
              <a:defRPr/>
            </a:pPr>
            <a:r>
              <a:rPr lang="en-US" sz="3600" dirty="0" smtClean="0">
                <a:latin typeface="Book Antiqua" pitchFamily="18" charset="0"/>
              </a:rPr>
              <a:t>Discuss the role of the legislature in writing laws and the role of judges in interpreting and applying laws.</a:t>
            </a:r>
            <a:endParaRPr lang="en-US" sz="3600" dirty="0" smtClean="0">
              <a:latin typeface="Book Antiqua"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7813"/>
            <a:ext cx="8229600" cy="2389187"/>
          </a:xfrm>
        </p:spPr>
        <p:txBody>
          <a:bodyPr/>
          <a:lstStyle/>
          <a:p>
            <a:pPr eaLnBrk="1" hangingPunct="1">
              <a:defRPr/>
            </a:pPr>
            <a:r>
              <a:rPr lang="en-US" sz="5400" dirty="0" smtClean="0">
                <a:latin typeface="Book Antiqua" pitchFamily="18" charset="0"/>
              </a:rPr>
              <a:t>Examples of Laws</a:t>
            </a:r>
          </a:p>
        </p:txBody>
      </p:sp>
      <p:sp>
        <p:nvSpPr>
          <p:cNvPr id="43011" name="Rectangle 3"/>
          <p:cNvSpPr>
            <a:spLocks noGrp="1" noChangeArrowheads="1"/>
          </p:cNvSpPr>
          <p:nvPr>
            <p:ph idx="1"/>
          </p:nvPr>
        </p:nvSpPr>
        <p:spPr>
          <a:xfrm>
            <a:off x="457200" y="2286000"/>
            <a:ext cx="8229600" cy="3844925"/>
          </a:xfrm>
        </p:spPr>
        <p:txBody>
          <a:bodyPr>
            <a:normAutofit fontScale="92500"/>
          </a:bodyPr>
          <a:lstStyle/>
          <a:p>
            <a:pPr eaLnBrk="1" hangingPunct="1">
              <a:buFont typeface="Wingdings" pitchFamily="2" charset="2"/>
              <a:buNone/>
              <a:defRPr/>
            </a:pPr>
            <a:r>
              <a:rPr lang="en-US" dirty="0" smtClean="0">
                <a:latin typeface="Book Antiqua" pitchFamily="18" charset="0"/>
              </a:rPr>
              <a:t>Section 828.12 (2), Florida Statutes:</a:t>
            </a:r>
          </a:p>
          <a:p>
            <a:pPr eaLnBrk="1" hangingPunct="1">
              <a:buFont typeface="Wingdings" pitchFamily="2" charset="2"/>
              <a:buNone/>
              <a:defRPr/>
            </a:pPr>
            <a:r>
              <a:rPr lang="en-US" dirty="0" smtClean="0">
                <a:latin typeface="Book Antiqua" pitchFamily="18" charset="0"/>
              </a:rPr>
              <a:t>	“A person who intentionally commits an act to any animal, or a person who owns or has the custody of any animal and fails to act, which results in the cruel death, or excessive or repeated inflection of unnecessary pain or suffering, or causes the same to be done, commits aggravated animal cruelty…”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229600" cy="2133600"/>
          </a:xfrm>
        </p:spPr>
        <p:txBody>
          <a:bodyPr/>
          <a:lstStyle/>
          <a:p>
            <a:pPr eaLnBrk="1" hangingPunct="1">
              <a:defRPr/>
            </a:pPr>
            <a:r>
              <a:rPr lang="en-US" sz="5400" dirty="0" smtClean="0">
                <a:latin typeface="Book Antiqua" pitchFamily="18" charset="0"/>
              </a:rPr>
              <a:t>Examples of Laws</a:t>
            </a:r>
          </a:p>
        </p:txBody>
      </p:sp>
      <p:sp>
        <p:nvSpPr>
          <p:cNvPr id="43011" name="Rectangle 3"/>
          <p:cNvSpPr>
            <a:spLocks noGrp="1" noChangeArrowheads="1"/>
          </p:cNvSpPr>
          <p:nvPr>
            <p:ph idx="1"/>
          </p:nvPr>
        </p:nvSpPr>
        <p:spPr>
          <a:xfrm>
            <a:off x="457200" y="1905000"/>
            <a:ext cx="8229600" cy="4225925"/>
          </a:xfrm>
        </p:spPr>
        <p:txBody>
          <a:bodyPr>
            <a:normAutofit lnSpcReduction="10000"/>
          </a:bodyPr>
          <a:lstStyle/>
          <a:p>
            <a:pPr eaLnBrk="1" hangingPunct="1">
              <a:buFont typeface="Wingdings" pitchFamily="2" charset="2"/>
              <a:buNone/>
              <a:defRPr/>
            </a:pPr>
            <a:r>
              <a:rPr lang="en-US" dirty="0" smtClean="0">
                <a:latin typeface="Book Antiqua" pitchFamily="18" charset="0"/>
              </a:rPr>
              <a:t>Section 806.101, Florida Statutes:</a:t>
            </a:r>
          </a:p>
          <a:p>
            <a:pPr eaLnBrk="1" hangingPunct="1">
              <a:buFont typeface="Wingdings" pitchFamily="2" charset="2"/>
              <a:buNone/>
              <a:defRPr/>
            </a:pPr>
            <a:r>
              <a:rPr lang="en-US" i="1" dirty="0" smtClean="0">
                <a:latin typeface="Book Antiqua" pitchFamily="18" charset="0"/>
              </a:rPr>
              <a:t>	</a:t>
            </a:r>
            <a:r>
              <a:rPr lang="en-US" dirty="0" smtClean="0">
                <a:latin typeface="Book Antiqua" pitchFamily="18" charset="0"/>
              </a:rPr>
              <a:t>“Whoever, without reasonable cause, by outcry or the ringing of bells, or otherwise, makes or circulates, or causes to be made or circulated, a false alarm of fire, shall for the first conviction be guilty of a misdemeanor of the first degree, punishable as provided in s. 775.082, s. 775.083, or s. 775.084.”</a:t>
            </a:r>
            <a:endParaRPr lang="en-US" i="1" dirty="0" smtClean="0">
              <a:latin typeface="Book Antiqu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229600" cy="2133600"/>
          </a:xfrm>
        </p:spPr>
        <p:txBody>
          <a:bodyPr/>
          <a:lstStyle/>
          <a:p>
            <a:pPr eaLnBrk="1" hangingPunct="1">
              <a:defRPr/>
            </a:pPr>
            <a:r>
              <a:rPr lang="en-US" sz="4800" dirty="0" smtClean="0">
                <a:latin typeface="Book Antiqua" pitchFamily="18" charset="0"/>
              </a:rPr>
              <a:t>Example of a Rule/ Ordinance</a:t>
            </a:r>
          </a:p>
        </p:txBody>
      </p:sp>
      <p:sp>
        <p:nvSpPr>
          <p:cNvPr id="43011" name="Rectangle 3"/>
          <p:cNvSpPr>
            <a:spLocks noGrp="1" noChangeArrowheads="1"/>
          </p:cNvSpPr>
          <p:nvPr>
            <p:ph idx="1"/>
          </p:nvPr>
        </p:nvSpPr>
        <p:spPr>
          <a:xfrm>
            <a:off x="457200" y="2057400"/>
            <a:ext cx="8229600" cy="4267200"/>
          </a:xfrm>
        </p:spPr>
        <p:txBody>
          <a:bodyPr/>
          <a:lstStyle/>
          <a:p>
            <a:pPr eaLnBrk="1" hangingPunct="1">
              <a:buFont typeface="Wingdings" pitchFamily="2" charset="2"/>
              <a:buNone/>
              <a:defRPr/>
            </a:pPr>
            <a:r>
              <a:rPr lang="en-US" dirty="0" smtClean="0">
                <a:latin typeface="Book Antiqua" pitchFamily="18" charset="0"/>
              </a:rPr>
              <a:t>Section 15-83, Tampa Code of Ordinances:</a:t>
            </a:r>
          </a:p>
          <a:p>
            <a:pPr eaLnBrk="1" hangingPunct="1">
              <a:buFont typeface="Wingdings" pitchFamily="2" charset="2"/>
              <a:buNone/>
              <a:defRPr/>
            </a:pPr>
            <a:r>
              <a:rPr lang="en-US" i="1" dirty="0" smtClean="0">
                <a:latin typeface="Book Antiqua" pitchFamily="18" charset="0"/>
              </a:rPr>
              <a:t>	</a:t>
            </a:r>
          </a:p>
          <a:p>
            <a:pPr eaLnBrk="1" hangingPunct="1">
              <a:buFont typeface="Wingdings" pitchFamily="2" charset="2"/>
              <a:buNone/>
              <a:defRPr/>
            </a:pPr>
            <a:r>
              <a:rPr lang="en-US" dirty="0" smtClean="0">
                <a:latin typeface="Book Antiqua" pitchFamily="18" charset="0"/>
              </a:rPr>
              <a:t>“It is unlawful to deposit or cause to be deposited in any parking meter any slug, device, metallic or other substitute for a coin of the United States of America or to make any attempt thereof to defraud the city.”</a:t>
            </a:r>
            <a:endParaRPr lang="en-US" i="1" dirty="0" smtClean="0">
              <a:latin typeface="Book Antiqu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7813"/>
            <a:ext cx="8229600" cy="1703387"/>
          </a:xfrm>
        </p:spPr>
        <p:txBody>
          <a:bodyPr/>
          <a:lstStyle/>
          <a:p>
            <a:pPr eaLnBrk="1" hangingPunct="1">
              <a:defRPr/>
            </a:pPr>
            <a:r>
              <a:rPr lang="en-US" dirty="0" smtClean="0">
                <a:latin typeface="Book Antiqua" pitchFamily="18" charset="0"/>
              </a:rPr>
              <a:t>What is the Supreme Law of the Land?</a:t>
            </a:r>
          </a:p>
        </p:txBody>
      </p:sp>
      <p:sp>
        <p:nvSpPr>
          <p:cNvPr id="21507" name="Rectangle 3"/>
          <p:cNvSpPr>
            <a:spLocks noGrp="1" noChangeArrowheads="1"/>
          </p:cNvSpPr>
          <p:nvPr>
            <p:ph idx="1"/>
          </p:nvPr>
        </p:nvSpPr>
        <p:spPr>
          <a:xfrm>
            <a:off x="457200" y="1981200"/>
            <a:ext cx="8229600" cy="3997325"/>
          </a:xfrm>
        </p:spPr>
        <p:txBody>
          <a:bodyPr/>
          <a:lstStyle/>
          <a:p>
            <a:pPr algn="ctr" eaLnBrk="1" hangingPunct="1">
              <a:buFont typeface="Wingdings" pitchFamily="2" charset="2"/>
              <a:buNone/>
              <a:defRPr/>
            </a:pPr>
            <a:r>
              <a:rPr lang="en-US" dirty="0" smtClean="0">
                <a:latin typeface="Book Antiqua" pitchFamily="18" charset="0"/>
              </a:rPr>
              <a:t>See Article VI</a:t>
            </a:r>
          </a:p>
          <a:p>
            <a:pPr algn="ctr" eaLnBrk="1" hangingPunct="1">
              <a:buFont typeface="Wingdings" pitchFamily="2" charset="2"/>
              <a:buNone/>
              <a:defRPr/>
            </a:pPr>
            <a:r>
              <a:rPr lang="en-US" dirty="0" smtClean="0">
                <a:latin typeface="Book Antiqua" pitchFamily="18" charset="0"/>
              </a:rPr>
              <a:t>United States Constitution</a:t>
            </a:r>
            <a:endParaRPr lang="en-US" dirty="0" smtClean="0">
              <a:latin typeface="Book Antiqua" pitchFamily="18" charset="0"/>
            </a:endParaRPr>
          </a:p>
        </p:txBody>
      </p:sp>
      <p:pic>
        <p:nvPicPr>
          <p:cNvPr id="51202" name="Picture 2" descr="3,621 Us Constitution Stock Photos, Pictures &amp;amp; Royalty-Free Images - iStock"/>
          <p:cNvPicPr>
            <a:picLocks noChangeAspect="1" noChangeArrowheads="1"/>
          </p:cNvPicPr>
          <p:nvPr/>
        </p:nvPicPr>
        <p:blipFill>
          <a:blip r:embed="rId3" cstate="print"/>
          <a:srcRect/>
          <a:stretch>
            <a:fillRect/>
          </a:stretch>
        </p:blipFill>
        <p:spPr bwMode="auto">
          <a:xfrm>
            <a:off x="2438400" y="3505200"/>
            <a:ext cx="4457700" cy="295723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229600" cy="2133600"/>
          </a:xfrm>
        </p:spPr>
        <p:txBody>
          <a:bodyPr/>
          <a:lstStyle/>
          <a:p>
            <a:pPr eaLnBrk="1" hangingPunct="1">
              <a:defRPr/>
            </a:pPr>
            <a:r>
              <a:rPr lang="en-US" sz="4800" dirty="0" smtClean="0">
                <a:latin typeface="Book Antiqua" pitchFamily="18" charset="0"/>
              </a:rPr>
              <a:t>Separation of Powers</a:t>
            </a:r>
          </a:p>
        </p:txBody>
      </p:sp>
      <p:sp>
        <p:nvSpPr>
          <p:cNvPr id="43011" name="Rectangle 3"/>
          <p:cNvSpPr>
            <a:spLocks noGrp="1" noChangeArrowheads="1"/>
          </p:cNvSpPr>
          <p:nvPr>
            <p:ph idx="1"/>
          </p:nvPr>
        </p:nvSpPr>
        <p:spPr>
          <a:xfrm>
            <a:off x="457200" y="1905000"/>
            <a:ext cx="8229600" cy="4495800"/>
          </a:xfrm>
        </p:spPr>
        <p:txBody>
          <a:bodyPr/>
          <a:lstStyle/>
          <a:p>
            <a:pPr algn="ctr" eaLnBrk="1" hangingPunct="1">
              <a:buFont typeface="Wingdings" pitchFamily="2" charset="2"/>
              <a:buNone/>
              <a:defRPr/>
            </a:pPr>
            <a:r>
              <a:rPr lang="en-US" dirty="0" smtClean="0">
                <a:latin typeface="Book Antiqua" pitchFamily="18" charset="0"/>
              </a:rPr>
              <a:t>The Constitution separates the powers of </a:t>
            </a:r>
            <a:r>
              <a:rPr lang="en-US" dirty="0" smtClean="0">
                <a:latin typeface="Book Antiqua" pitchFamily="18" charset="0"/>
              </a:rPr>
              <a:t>government. What are the three branches?</a:t>
            </a:r>
            <a:endParaRPr lang="en-US" dirty="0" smtClean="0">
              <a:latin typeface="Book Antiqua" pitchFamily="18" charset="0"/>
            </a:endParaRPr>
          </a:p>
        </p:txBody>
      </p:sp>
      <p:pic>
        <p:nvPicPr>
          <p:cNvPr id="49154" name="Picture 2" descr="14,397 Us Capitol Building Stock Photos, Pictures &amp;amp; Royalty-Free Images -  iStock"/>
          <p:cNvPicPr>
            <a:picLocks noChangeAspect="1" noChangeArrowheads="1"/>
          </p:cNvPicPr>
          <p:nvPr/>
        </p:nvPicPr>
        <p:blipFill>
          <a:blip r:embed="rId3" cstate="print"/>
          <a:srcRect/>
          <a:stretch>
            <a:fillRect/>
          </a:stretch>
        </p:blipFill>
        <p:spPr bwMode="auto">
          <a:xfrm>
            <a:off x="2971800" y="3581400"/>
            <a:ext cx="3124201" cy="2082801"/>
          </a:xfrm>
          <a:prstGeom prst="rect">
            <a:avLst/>
          </a:prstGeom>
          <a:noFill/>
        </p:spPr>
      </p:pic>
      <p:pic>
        <p:nvPicPr>
          <p:cNvPr id="49156" name="Picture 4" descr="74 Oval Office Stock Photos, Pictures &amp;amp; Royalty-Free Images - iStock"/>
          <p:cNvPicPr>
            <a:picLocks noChangeAspect="1" noChangeArrowheads="1"/>
          </p:cNvPicPr>
          <p:nvPr/>
        </p:nvPicPr>
        <p:blipFill>
          <a:blip r:embed="rId4" cstate="print"/>
          <a:srcRect/>
          <a:stretch>
            <a:fillRect/>
          </a:stretch>
        </p:blipFill>
        <p:spPr bwMode="auto">
          <a:xfrm>
            <a:off x="0" y="3733800"/>
            <a:ext cx="2895600" cy="1930400"/>
          </a:xfrm>
          <a:prstGeom prst="rect">
            <a:avLst/>
          </a:prstGeom>
          <a:noFill/>
        </p:spPr>
      </p:pic>
      <p:pic>
        <p:nvPicPr>
          <p:cNvPr id="49158" name="Picture 6" descr="3,916 Supreme Court Stock Photos, Pictures &amp;amp; Royalty-Free Images - iStock"/>
          <p:cNvPicPr>
            <a:picLocks noChangeAspect="1" noChangeArrowheads="1"/>
          </p:cNvPicPr>
          <p:nvPr/>
        </p:nvPicPr>
        <p:blipFill>
          <a:blip r:embed="rId5" cstate="print"/>
          <a:srcRect/>
          <a:stretch>
            <a:fillRect/>
          </a:stretch>
        </p:blipFill>
        <p:spPr bwMode="auto">
          <a:xfrm>
            <a:off x="6286499" y="3733800"/>
            <a:ext cx="2857501" cy="190500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229600" cy="2133600"/>
          </a:xfrm>
        </p:spPr>
        <p:txBody>
          <a:bodyPr/>
          <a:lstStyle/>
          <a:p>
            <a:pPr eaLnBrk="1" hangingPunct="1">
              <a:defRPr/>
            </a:pPr>
            <a:r>
              <a:rPr lang="en-US" sz="4800" dirty="0" smtClean="0">
                <a:latin typeface="Book Antiqua" pitchFamily="18" charset="0"/>
              </a:rPr>
              <a:t>The Three Branches of Government</a:t>
            </a:r>
          </a:p>
        </p:txBody>
      </p:sp>
      <p:sp>
        <p:nvSpPr>
          <p:cNvPr id="43011" name="Rectangle 3"/>
          <p:cNvSpPr>
            <a:spLocks noGrp="1" noChangeArrowheads="1"/>
          </p:cNvSpPr>
          <p:nvPr>
            <p:ph idx="1"/>
          </p:nvPr>
        </p:nvSpPr>
        <p:spPr>
          <a:xfrm>
            <a:off x="457200" y="1905000"/>
            <a:ext cx="8229600" cy="4495800"/>
          </a:xfrm>
        </p:spPr>
        <p:txBody>
          <a:bodyPr/>
          <a:lstStyle/>
          <a:p>
            <a:pPr eaLnBrk="1" hangingPunct="1">
              <a:defRPr/>
            </a:pPr>
            <a:r>
              <a:rPr lang="en-US" dirty="0" smtClean="0">
                <a:latin typeface="Book Antiqua" pitchFamily="18" charset="0"/>
              </a:rPr>
              <a:t>The Legislative Branch makes the </a:t>
            </a:r>
            <a:r>
              <a:rPr lang="en-US" dirty="0" smtClean="0">
                <a:latin typeface="Book Antiqua" pitchFamily="18" charset="0"/>
              </a:rPr>
              <a:t>laws. </a:t>
            </a:r>
            <a:endParaRPr lang="en-US" dirty="0" smtClean="0">
              <a:latin typeface="Book Antiqua" pitchFamily="18" charset="0"/>
            </a:endParaRPr>
          </a:p>
        </p:txBody>
      </p:sp>
      <p:pic>
        <p:nvPicPr>
          <p:cNvPr id="47106" name="Picture 2" descr="14,397 Us Capitol Building Stock Photos, Pictures &amp;amp; Royalty-Free Images -  iStock"/>
          <p:cNvPicPr>
            <a:picLocks noChangeAspect="1" noChangeArrowheads="1"/>
          </p:cNvPicPr>
          <p:nvPr/>
        </p:nvPicPr>
        <p:blipFill>
          <a:blip r:embed="rId3" cstate="print"/>
          <a:srcRect/>
          <a:stretch>
            <a:fillRect/>
          </a:stretch>
        </p:blipFill>
        <p:spPr bwMode="auto">
          <a:xfrm>
            <a:off x="1600200" y="2514600"/>
            <a:ext cx="5829300" cy="388620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2414</TotalTime>
  <Words>857</Words>
  <Application>Microsoft Office PowerPoint</Application>
  <PresentationFormat>On-screen Show (4:3)</PresentationFormat>
  <Paragraphs>127</Paragraphs>
  <Slides>31</Slides>
  <Notes>31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Arial Unicode MS</vt:lpstr>
      <vt:lpstr>Book Antiqua</vt:lpstr>
      <vt:lpstr>Calibri</vt:lpstr>
      <vt:lpstr>Tahoma</vt:lpstr>
      <vt:lpstr>Wingdings</vt:lpstr>
      <vt:lpstr>Office Theme</vt:lpstr>
      <vt:lpstr>Are Animals Allowed on Campus?</vt:lpstr>
      <vt:lpstr>What is a law?</vt:lpstr>
      <vt:lpstr>How are Rules Similar to Laws?</vt:lpstr>
      <vt:lpstr>Examples of Laws</vt:lpstr>
      <vt:lpstr>Examples of Laws</vt:lpstr>
      <vt:lpstr>Example of a Rule/ Ordinance</vt:lpstr>
      <vt:lpstr>What is the Supreme Law of the Land?</vt:lpstr>
      <vt:lpstr>Separation of Powers</vt:lpstr>
      <vt:lpstr>The Three Branches of Government</vt:lpstr>
      <vt:lpstr>The Three Branches of Government</vt:lpstr>
      <vt:lpstr>The Three Branches of Government</vt:lpstr>
      <vt:lpstr>The Highest Law: the United States Constitution</vt:lpstr>
      <vt:lpstr>PowerPoint Presentation</vt:lpstr>
      <vt:lpstr>Consider the following proposed new rule for school:</vt:lpstr>
      <vt:lpstr>What do you think of this rule? </vt:lpstr>
      <vt:lpstr>Think about this….</vt:lpstr>
      <vt:lpstr>Think about this…</vt:lpstr>
      <vt:lpstr>What do you think?</vt:lpstr>
      <vt:lpstr>Let’s Apply</vt:lpstr>
      <vt:lpstr>Situation #1:</vt:lpstr>
      <vt:lpstr>Situation #2:</vt:lpstr>
      <vt:lpstr>Situation #3:</vt:lpstr>
      <vt:lpstr>Situation #4:</vt:lpstr>
      <vt:lpstr>Situation #5:</vt:lpstr>
      <vt:lpstr>Situation #6:</vt:lpstr>
      <vt:lpstr>Situation #7:</vt:lpstr>
      <vt:lpstr>No Animals are Allowed on School Grounds</vt:lpstr>
      <vt:lpstr>Review the questions asked earlier:</vt:lpstr>
      <vt:lpstr>What do you think?</vt:lpstr>
      <vt:lpstr>Here is your opportunity:</vt:lpstr>
      <vt:lpstr>Consider: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Amendment in Schools</dc:title>
  <dc:creator>Work</dc:creator>
  <cp:lastModifiedBy>Pitts, Annette</cp:lastModifiedBy>
  <cp:revision>169</cp:revision>
  <dcterms:created xsi:type="dcterms:W3CDTF">2007-10-31T19:55:57Z</dcterms:created>
  <dcterms:modified xsi:type="dcterms:W3CDTF">2021-12-20T15:35:10Z</dcterms:modified>
</cp:coreProperties>
</file>