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322" r:id="rId3"/>
    <p:sldId id="299" r:id="rId4"/>
    <p:sldId id="300" r:id="rId5"/>
    <p:sldId id="301" r:id="rId6"/>
    <p:sldId id="302" r:id="rId7"/>
    <p:sldId id="303" r:id="rId8"/>
    <p:sldId id="304" r:id="rId9"/>
    <p:sldId id="305" r:id="rId10"/>
    <p:sldId id="306" r:id="rId11"/>
    <p:sldId id="307" r:id="rId12"/>
    <p:sldId id="308" r:id="rId13"/>
    <p:sldId id="309" r:id="rId14"/>
    <p:sldId id="321" r:id="rId15"/>
    <p:sldId id="310" r:id="rId16"/>
    <p:sldId id="311" r:id="rId17"/>
    <p:sldId id="312" r:id="rId18"/>
    <p:sldId id="313" r:id="rId19"/>
    <p:sldId id="314" r:id="rId20"/>
    <p:sldId id="315" r:id="rId21"/>
    <p:sldId id="316" r:id="rId22"/>
    <p:sldId id="317" r:id="rId23"/>
    <p:sldId id="318" r:id="rId24"/>
    <p:sldId id="319" r:id="rId25"/>
    <p:sldId id="32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A1A"/>
    <a:srgbClr val="0A89E0"/>
    <a:srgbClr val="F8F83E"/>
    <a:srgbClr val="F8E2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1195" autoAdjust="0"/>
  </p:normalViewPr>
  <p:slideViewPr>
    <p:cSldViewPr>
      <p:cViewPr varScale="1">
        <p:scale>
          <a:sx n="56" d="100"/>
          <a:sy n="56" d="100"/>
        </p:scale>
        <p:origin x="153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90D0-0F7A-4B95-AE87-BDFD7A77E2CA}" type="datetimeFigureOut">
              <a:rPr lang="en-US" smtClean="0"/>
              <a:t>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288B2-58C3-444F-8E0A-7F3EF4949EC2}" type="slidenum">
              <a:rPr lang="en-US" smtClean="0"/>
              <a:t>‹#›</a:t>
            </a:fld>
            <a:endParaRPr lang="en-US" dirty="0"/>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https://www.whitehouse.gov/sites/whitehouse.gov/files/images/first-family/37_richard_m_nixon.jpg</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F58F7-C09F-4BEF-9EDE-0C49EAA9851E}" type="slidenum">
              <a:rPr lang="en-US" altLang="en-US"/>
              <a:pPr eaLnBrk="1" hangingPunct="1"/>
              <a:t>1</a:t>
            </a:fld>
            <a:endParaRPr lang="en-US" altLang="en-US"/>
          </a:p>
        </p:txBody>
      </p:sp>
    </p:spTree>
    <p:extLst>
      <p:ext uri="{BB962C8B-B14F-4D97-AF65-F5344CB8AC3E}">
        <p14:creationId xmlns:p14="http://schemas.microsoft.com/office/powerpoint/2010/main" val="61926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http://studentfreespeechrights.weebly.com/uploads/2/8/0/5/28055695/7431519.jpg?538</a:t>
            </a:r>
          </a:p>
        </p:txBody>
      </p:sp>
      <p:sp>
        <p:nvSpPr>
          <p:cNvPr id="4" name="Slide Number Placeholder 3"/>
          <p:cNvSpPr>
            <a:spLocks noGrp="1"/>
          </p:cNvSpPr>
          <p:nvPr>
            <p:ph type="sldNum" sz="quarter" idx="10"/>
          </p:nvPr>
        </p:nvSpPr>
        <p:spPr/>
        <p:txBody>
          <a:bodyPr/>
          <a:lstStyle/>
          <a:p>
            <a:fld id="{FB4288B2-58C3-444F-8E0A-7F3EF4949EC2}" type="slidenum">
              <a:rPr lang="en-US" smtClean="0"/>
              <a:t>17</a:t>
            </a:fld>
            <a:endParaRPr lang="en-US" dirty="0"/>
          </a:p>
        </p:txBody>
      </p:sp>
    </p:spTree>
    <p:extLst>
      <p:ext uri="{BB962C8B-B14F-4D97-AF65-F5344CB8AC3E}">
        <p14:creationId xmlns:p14="http://schemas.microsoft.com/office/powerpoint/2010/main" val="358237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http://www1.cuny.edu/mu/laguardia-calendar/homepage/criminal-procedure/</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18</a:t>
            </a:fld>
            <a:endParaRPr lang="en-US" dirty="0"/>
          </a:p>
        </p:txBody>
      </p:sp>
    </p:spTree>
    <p:extLst>
      <p:ext uri="{BB962C8B-B14F-4D97-AF65-F5344CB8AC3E}">
        <p14:creationId xmlns:p14="http://schemas.microsoft.com/office/powerpoint/2010/main" val="408135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http://ic.pics.livejournal.com/kensmind/1278588/1148201/1148201_600.jpg</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21</a:t>
            </a:fld>
            <a:endParaRPr lang="en-US" dirty="0"/>
          </a:p>
        </p:txBody>
      </p:sp>
    </p:spTree>
    <p:extLst>
      <p:ext uri="{BB962C8B-B14F-4D97-AF65-F5344CB8AC3E}">
        <p14:creationId xmlns:p14="http://schemas.microsoft.com/office/powerpoint/2010/main" val="394009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https://www.loc.gov/exhibits/brown/images/br0097s.jpg</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22</a:t>
            </a:fld>
            <a:endParaRPr lang="en-US" dirty="0"/>
          </a:p>
        </p:txBody>
      </p:sp>
    </p:spTree>
    <p:extLst>
      <p:ext uri="{BB962C8B-B14F-4D97-AF65-F5344CB8AC3E}">
        <p14:creationId xmlns:p14="http://schemas.microsoft.com/office/powerpoint/2010/main" val="238806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https://constitutioncenter.org/images/uploads/blog/marybethjohntinker.jpg</a:t>
            </a:r>
          </a:p>
        </p:txBody>
      </p:sp>
      <p:sp>
        <p:nvSpPr>
          <p:cNvPr id="4" name="Slide Number Placeholder 3"/>
          <p:cNvSpPr>
            <a:spLocks noGrp="1"/>
          </p:cNvSpPr>
          <p:nvPr>
            <p:ph type="sldNum" sz="quarter" idx="10"/>
          </p:nvPr>
        </p:nvSpPr>
        <p:spPr/>
        <p:txBody>
          <a:bodyPr/>
          <a:lstStyle/>
          <a:p>
            <a:fld id="{FB4288B2-58C3-444F-8E0A-7F3EF4949EC2}" type="slidenum">
              <a:rPr lang="en-US" smtClean="0"/>
              <a:t>23</a:t>
            </a:fld>
            <a:endParaRPr lang="en-US" dirty="0"/>
          </a:p>
        </p:txBody>
      </p:sp>
    </p:spTree>
    <p:extLst>
      <p:ext uri="{BB962C8B-B14F-4D97-AF65-F5344CB8AC3E}">
        <p14:creationId xmlns:p14="http://schemas.microsoft.com/office/powerpoint/2010/main" val="275023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https://i.pics.livejournal.com/kensmind/1278588/452644/452644_600.jpg</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24</a:t>
            </a:fld>
            <a:endParaRPr lang="en-US" dirty="0"/>
          </a:p>
        </p:txBody>
      </p:sp>
    </p:spTree>
    <p:extLst>
      <p:ext uri="{BB962C8B-B14F-4D97-AF65-F5344CB8AC3E}">
        <p14:creationId xmlns:p14="http://schemas.microsoft.com/office/powerpoint/2010/main" val="71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https://www.loc.gov/static/managed-content/uploads/sites/10/1896/05/drinking.jpg</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25</a:t>
            </a:fld>
            <a:endParaRPr lang="en-US" dirty="0"/>
          </a:p>
        </p:txBody>
      </p:sp>
    </p:spTree>
    <p:extLst>
      <p:ext uri="{BB962C8B-B14F-4D97-AF65-F5344CB8AC3E}">
        <p14:creationId xmlns:p14="http://schemas.microsoft.com/office/powerpoint/2010/main" val="55255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2017</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E3C17-CF85-4057-A4A9-004332857066}" type="slidenum">
              <a:rPr lang="en-US" smtClean="0"/>
              <a:t>‹#›</a:t>
            </a:fld>
            <a:endParaRPr lang="en-US" dirty="0"/>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036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2017</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2017</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2017</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dirty="0"/>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dirty="0"/>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t>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t>‹#›</a:t>
            </a:fld>
            <a:endParaRPr lang="en-US" dirty="0"/>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5410200" y="1175656"/>
            <a:ext cx="3429000" cy="3701143"/>
          </a:xfrm>
        </p:spPr>
        <p:txBody>
          <a:bodyPr>
            <a:normAutofit fontScale="92500" lnSpcReduction="10000"/>
          </a:bodyPr>
          <a:lstStyle/>
          <a:p>
            <a:r>
              <a:rPr lang="en-US" dirty="0"/>
              <a:t>SS.7.C.3.12 Analyze the significance and outcomes of landmark Supreme Court cases including, but not limited to, </a:t>
            </a:r>
            <a:r>
              <a:rPr lang="en-US" i="1" dirty="0"/>
              <a:t>Marbury v. Madison</a:t>
            </a:r>
            <a:r>
              <a:rPr lang="en-US" dirty="0"/>
              <a:t>, </a:t>
            </a:r>
            <a:r>
              <a:rPr lang="en-US" i="1" dirty="0"/>
              <a:t>Plessy v. Ferguson</a:t>
            </a:r>
            <a:r>
              <a:rPr lang="en-US" dirty="0"/>
              <a:t>, </a:t>
            </a:r>
            <a:r>
              <a:rPr lang="en-US" i="1" dirty="0"/>
              <a:t>Brown v. Board of</a:t>
            </a:r>
            <a:r>
              <a:rPr lang="en-US" dirty="0"/>
              <a:t> </a:t>
            </a:r>
            <a:r>
              <a:rPr lang="en-US" i="1" dirty="0"/>
              <a:t>Education</a:t>
            </a:r>
            <a:r>
              <a:rPr lang="en-US" dirty="0"/>
              <a:t>, </a:t>
            </a:r>
            <a:r>
              <a:rPr lang="en-US" i="1" dirty="0"/>
              <a:t>Gideon v. Wainwright</a:t>
            </a:r>
            <a:r>
              <a:rPr lang="en-US" dirty="0"/>
              <a:t>, </a:t>
            </a:r>
            <a:r>
              <a:rPr lang="en-US" i="1" dirty="0"/>
              <a:t>Miranda v. Arizona</a:t>
            </a:r>
            <a:r>
              <a:rPr lang="en-US" dirty="0"/>
              <a:t>, </a:t>
            </a:r>
            <a:r>
              <a:rPr lang="en-US" i="1" dirty="0"/>
              <a:t>In re Gault</a:t>
            </a:r>
            <a:r>
              <a:rPr lang="en-US" dirty="0"/>
              <a:t>, </a:t>
            </a:r>
            <a:r>
              <a:rPr lang="en-US" i="1" dirty="0"/>
              <a:t>Tinker v. Des Moines</a:t>
            </a:r>
            <a:r>
              <a:rPr lang="en-US" dirty="0"/>
              <a:t>, </a:t>
            </a:r>
            <a:r>
              <a:rPr lang="en-US" i="1" dirty="0"/>
              <a:t>Hazelwood v. Kuhlmeier</a:t>
            </a:r>
            <a:r>
              <a:rPr lang="en-US" dirty="0"/>
              <a:t>, </a:t>
            </a:r>
            <a:r>
              <a:rPr lang="en-US" i="1" dirty="0"/>
              <a:t>United States v.</a:t>
            </a:r>
            <a:r>
              <a:rPr lang="en-US" dirty="0"/>
              <a:t> </a:t>
            </a:r>
            <a:r>
              <a:rPr lang="en-US" i="1" dirty="0"/>
              <a:t>Nixon</a:t>
            </a:r>
            <a:r>
              <a:rPr lang="en-US" dirty="0"/>
              <a:t>, and </a:t>
            </a:r>
            <a:r>
              <a:rPr lang="en-US" i="1" dirty="0"/>
              <a:t>Bush v. Gore. D.C. v. Heller in </a:t>
            </a:r>
            <a:r>
              <a:rPr lang="en-US" i="1"/>
              <a:t>content focus. </a:t>
            </a:r>
            <a:endParaRPr lang="en-US"/>
          </a:p>
        </p:txBody>
      </p:sp>
      <p:sp>
        <p:nvSpPr>
          <p:cNvPr id="2050" name="Rectangle 2"/>
          <p:cNvSpPr>
            <a:spLocks noGrp="1" noChangeArrowheads="1"/>
          </p:cNvSpPr>
          <p:nvPr>
            <p:ph type="ctrTitle"/>
          </p:nvPr>
        </p:nvSpPr>
        <p:spPr>
          <a:xfrm>
            <a:off x="631371" y="865414"/>
            <a:ext cx="4343400" cy="1219200"/>
          </a:xfrm>
          <a:ln>
            <a:miter lim="800000"/>
            <a:headEnd/>
            <a:tailEnd/>
          </a:ln>
        </p:spPr>
        <p:txBody>
          <a:bodyPr>
            <a:noAutofit/>
          </a:bodyPr>
          <a:lstStyle/>
          <a:p>
            <a:pPr algn="ctr" eaLnBrk="1" fontAlgn="auto" hangingPunct="1">
              <a:spcAft>
                <a:spcPts val="0"/>
              </a:spcAft>
              <a:defRPr/>
            </a:pPr>
            <a:r>
              <a:rPr lang="en-US" sz="5400" dirty="0"/>
              <a:t>Quoting the Case</a:t>
            </a:r>
          </a:p>
        </p:txBody>
      </p:sp>
      <p:sp>
        <p:nvSpPr>
          <p:cNvPr id="2" name="Text Placeholder 1"/>
          <p:cNvSpPr>
            <a:spLocks noGrp="1"/>
          </p:cNvSpPr>
          <p:nvPr>
            <p:ph type="body" sz="quarter" idx="10"/>
          </p:nvPr>
        </p:nvSpPr>
        <p:spPr>
          <a:xfrm>
            <a:off x="745671" y="2667000"/>
            <a:ext cx="4114800" cy="1371600"/>
          </a:xfrm>
        </p:spPr>
        <p:txBody>
          <a:bodyPr>
            <a:normAutofit/>
          </a:bodyPr>
          <a:lstStyle/>
          <a:p>
            <a:r>
              <a:rPr lang="en-US" dirty="0"/>
              <a:t>Matching the Quote from the Majority Opinion to the Landmark Case </a:t>
            </a:r>
          </a:p>
        </p:txBody>
      </p:sp>
    </p:spTree>
    <p:extLst>
      <p:ext uri="{BB962C8B-B14F-4D97-AF65-F5344CB8AC3E}">
        <p14:creationId xmlns:p14="http://schemas.microsoft.com/office/powerpoint/2010/main" val="421375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3921-2A6A-4570-9FA1-1271432E4EA6}"/>
              </a:ext>
            </a:extLst>
          </p:cNvPr>
          <p:cNvSpPr>
            <a:spLocks noGrp="1"/>
          </p:cNvSpPr>
          <p:nvPr>
            <p:ph type="title"/>
          </p:nvPr>
        </p:nvSpPr>
        <p:spPr/>
        <p:txBody>
          <a:bodyPr/>
          <a:lstStyle/>
          <a:p>
            <a:r>
              <a:rPr lang="en-US" dirty="0"/>
              <a:t>Quote 8</a:t>
            </a:r>
          </a:p>
        </p:txBody>
      </p:sp>
      <p:sp>
        <p:nvSpPr>
          <p:cNvPr id="3" name="Content Placeholder 2">
            <a:extLst>
              <a:ext uri="{FF2B5EF4-FFF2-40B4-BE49-F238E27FC236}">
                <a16:creationId xmlns:a16="http://schemas.microsoft.com/office/drawing/2014/main" id="{08EB4D75-701E-4845-A561-0EB2D9489043}"/>
              </a:ext>
            </a:extLst>
          </p:cNvPr>
          <p:cNvSpPr>
            <a:spLocks noGrp="1"/>
          </p:cNvSpPr>
          <p:nvPr>
            <p:ph idx="1"/>
          </p:nvPr>
        </p:nvSpPr>
        <p:spPr/>
        <p:txBody>
          <a:bodyPr/>
          <a:lstStyle/>
          <a:p>
            <a:pPr marL="0" indent="0">
              <a:buNone/>
            </a:pPr>
            <a:r>
              <a:rPr lang="en-US" dirty="0"/>
              <a:t>“We conclude that, in the field of public education, the doctrine of ‘separate but equal’ has no place. Separate educational facilities are inherently unequal." </a:t>
            </a:r>
          </a:p>
          <a:p>
            <a:pPr marL="0" indent="0">
              <a:buNone/>
            </a:pPr>
            <a:endParaRPr lang="en-US" dirty="0"/>
          </a:p>
          <a:p>
            <a:pPr marL="0" indent="0">
              <a:buNone/>
            </a:pPr>
            <a:r>
              <a:rPr lang="en-US" dirty="0"/>
              <a:t>Justice Earl Warren, 347 US 483 (1954)</a:t>
            </a:r>
          </a:p>
          <a:p>
            <a:pPr marL="0" indent="0">
              <a:buNone/>
            </a:pPr>
            <a:endParaRPr lang="en-US" dirty="0"/>
          </a:p>
        </p:txBody>
      </p:sp>
      <p:sp>
        <p:nvSpPr>
          <p:cNvPr id="4" name="Rectangle 3">
            <a:hlinkClick r:id="rId2" action="ppaction://hlinksldjump"/>
            <a:extLst>
              <a:ext uri="{FF2B5EF4-FFF2-40B4-BE49-F238E27FC236}">
                <a16:creationId xmlns:a16="http://schemas.microsoft.com/office/drawing/2014/main" id="{05131E34-84FF-4798-8298-79371422E374}"/>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2449306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653E-B8A3-46D3-8236-2B636527A469}"/>
              </a:ext>
            </a:extLst>
          </p:cNvPr>
          <p:cNvSpPr>
            <a:spLocks noGrp="1"/>
          </p:cNvSpPr>
          <p:nvPr>
            <p:ph type="title"/>
          </p:nvPr>
        </p:nvSpPr>
        <p:spPr/>
        <p:txBody>
          <a:bodyPr/>
          <a:lstStyle/>
          <a:p>
            <a:r>
              <a:rPr lang="en-US" dirty="0"/>
              <a:t>Quote 9</a:t>
            </a:r>
          </a:p>
        </p:txBody>
      </p:sp>
      <p:sp>
        <p:nvSpPr>
          <p:cNvPr id="3" name="Content Placeholder 2">
            <a:extLst>
              <a:ext uri="{FF2B5EF4-FFF2-40B4-BE49-F238E27FC236}">
                <a16:creationId xmlns:a16="http://schemas.microsoft.com/office/drawing/2014/main" id="{E22EE109-D284-40D3-A2F6-BB1BB09DCF26}"/>
              </a:ext>
            </a:extLst>
          </p:cNvPr>
          <p:cNvSpPr>
            <a:spLocks noGrp="1"/>
          </p:cNvSpPr>
          <p:nvPr>
            <p:ph idx="1"/>
          </p:nvPr>
        </p:nvSpPr>
        <p:spPr/>
        <p:txBody>
          <a:bodyPr/>
          <a:lstStyle/>
          <a:p>
            <a:pPr marL="0" indent="0">
              <a:buNone/>
            </a:pPr>
            <a:r>
              <a:rPr lang="en-US" dirty="0"/>
              <a:t>“It can hardly be argued that either students or teachers shed their constitutional rights to freedom of speech or expression at the schoolhouse gate.”</a:t>
            </a:r>
          </a:p>
          <a:p>
            <a:pPr marL="0" indent="0">
              <a:buNone/>
            </a:pPr>
            <a:endParaRPr lang="en-US" dirty="0"/>
          </a:p>
          <a:p>
            <a:pPr marL="0" indent="0">
              <a:buNone/>
            </a:pPr>
            <a:r>
              <a:rPr lang="en-US" dirty="0"/>
              <a:t>Justice Abe Fortas, 393 US 503 (1969)</a:t>
            </a:r>
          </a:p>
        </p:txBody>
      </p:sp>
      <p:sp>
        <p:nvSpPr>
          <p:cNvPr id="4" name="Rectangle 3">
            <a:hlinkClick r:id="rId2" action="ppaction://hlinksldjump"/>
            <a:extLst>
              <a:ext uri="{FF2B5EF4-FFF2-40B4-BE49-F238E27FC236}">
                <a16:creationId xmlns:a16="http://schemas.microsoft.com/office/drawing/2014/main" id="{9580AE6A-55BD-4214-BF27-4D6A24506C71}"/>
              </a:ext>
            </a:extLst>
          </p:cNvPr>
          <p:cNvSpPr/>
          <p:nvPr/>
        </p:nvSpPr>
        <p:spPr>
          <a:xfrm>
            <a:off x="3200400" y="56388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2066296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2D96-3FA1-451E-86A8-314B2B924F84}"/>
              </a:ext>
            </a:extLst>
          </p:cNvPr>
          <p:cNvSpPr>
            <a:spLocks noGrp="1"/>
          </p:cNvSpPr>
          <p:nvPr>
            <p:ph type="title"/>
          </p:nvPr>
        </p:nvSpPr>
        <p:spPr/>
        <p:txBody>
          <a:bodyPr/>
          <a:lstStyle/>
          <a:p>
            <a:r>
              <a:rPr lang="en-US" dirty="0"/>
              <a:t>Quote 10</a:t>
            </a:r>
          </a:p>
        </p:txBody>
      </p:sp>
      <p:sp>
        <p:nvSpPr>
          <p:cNvPr id="3" name="Content Placeholder 2">
            <a:extLst>
              <a:ext uri="{FF2B5EF4-FFF2-40B4-BE49-F238E27FC236}">
                <a16:creationId xmlns:a16="http://schemas.microsoft.com/office/drawing/2014/main" id="{138ED570-5FE7-4992-AC7F-93C5BF60F9EC}"/>
              </a:ext>
            </a:extLst>
          </p:cNvPr>
          <p:cNvSpPr>
            <a:spLocks noGrp="1"/>
          </p:cNvSpPr>
          <p:nvPr>
            <p:ph idx="1"/>
          </p:nvPr>
        </p:nvSpPr>
        <p:spPr/>
        <p:txBody>
          <a:bodyPr/>
          <a:lstStyle/>
          <a:p>
            <a:pPr marL="0" indent="0">
              <a:buNone/>
            </a:pPr>
            <a:r>
              <a:rPr lang="en-US" dirty="0"/>
              <a:t>“None are more conscious of the vital limits on judicial authority than are the members of this Court, and none stand more in admiration of the Constitution’s design to leave the selection of the President to the people, through their legislatures…”</a:t>
            </a:r>
          </a:p>
          <a:p>
            <a:pPr marL="0" indent="0">
              <a:buNone/>
            </a:pPr>
            <a:r>
              <a:rPr lang="en-US" dirty="0"/>
              <a:t>Per </a:t>
            </a:r>
            <a:r>
              <a:rPr lang="en-US" dirty="0" err="1"/>
              <a:t>Curiam</a:t>
            </a:r>
            <a:r>
              <a:rPr lang="en-US" dirty="0"/>
              <a:t> Opinion, 531 US 98 (2000)</a:t>
            </a:r>
          </a:p>
        </p:txBody>
      </p:sp>
      <p:sp>
        <p:nvSpPr>
          <p:cNvPr id="5" name="Rectangle 4">
            <a:hlinkClick r:id="rId2" action="ppaction://hlinksldjump"/>
            <a:extLst>
              <a:ext uri="{FF2B5EF4-FFF2-40B4-BE49-F238E27FC236}">
                <a16:creationId xmlns:a16="http://schemas.microsoft.com/office/drawing/2014/main" id="{D719D694-BC35-4E04-B81D-2A04FD3E58B7}"/>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301091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FA5C-C5D5-460A-A5C6-D10E2B7E65CB}"/>
              </a:ext>
            </a:extLst>
          </p:cNvPr>
          <p:cNvSpPr>
            <a:spLocks noGrp="1"/>
          </p:cNvSpPr>
          <p:nvPr>
            <p:ph type="title"/>
          </p:nvPr>
        </p:nvSpPr>
        <p:spPr/>
        <p:txBody>
          <a:bodyPr/>
          <a:lstStyle/>
          <a:p>
            <a:r>
              <a:rPr lang="en-US" dirty="0"/>
              <a:t>Quote 11</a:t>
            </a:r>
          </a:p>
        </p:txBody>
      </p:sp>
      <p:sp>
        <p:nvSpPr>
          <p:cNvPr id="3" name="Content Placeholder 2">
            <a:extLst>
              <a:ext uri="{FF2B5EF4-FFF2-40B4-BE49-F238E27FC236}">
                <a16:creationId xmlns:a16="http://schemas.microsoft.com/office/drawing/2014/main" id="{17F67ABB-E04A-4958-90E7-CC466173ADCA}"/>
              </a:ext>
            </a:extLst>
          </p:cNvPr>
          <p:cNvSpPr>
            <a:spLocks noGrp="1"/>
          </p:cNvSpPr>
          <p:nvPr>
            <p:ph idx="1"/>
          </p:nvPr>
        </p:nvSpPr>
        <p:spPr/>
        <p:txBody>
          <a:bodyPr>
            <a:normAutofit fontScale="92500" lnSpcReduction="20000"/>
          </a:bodyPr>
          <a:lstStyle/>
          <a:p>
            <a:pPr marL="0" indent="0">
              <a:buNone/>
            </a:pPr>
            <a:r>
              <a:rPr lang="en-US" dirty="0"/>
              <a:t>“The statute of Louisiana requiring railway companies carrying passengers in their coaches in that State, to provide equal, but separate, accommodations for the…races, by providing two or more passenger coaches for each passenger train…and providing that no person shall be permitted to occupy seats in coaches other than the ones assigned to them…”</a:t>
            </a:r>
          </a:p>
          <a:p>
            <a:pPr marL="0" indent="0">
              <a:buNone/>
            </a:pPr>
            <a:endParaRPr lang="en-US" dirty="0"/>
          </a:p>
          <a:p>
            <a:pPr marL="0" indent="0">
              <a:buNone/>
            </a:pPr>
            <a:r>
              <a:rPr lang="en-US" dirty="0"/>
              <a:t>Justice Henry Billings Brown, 163 US 537 (1896)</a:t>
            </a:r>
          </a:p>
          <a:p>
            <a:endParaRPr lang="en-US" dirty="0"/>
          </a:p>
        </p:txBody>
      </p:sp>
      <p:sp>
        <p:nvSpPr>
          <p:cNvPr id="4" name="Rectangle 3">
            <a:hlinkClick r:id="rId2" action="ppaction://hlinksldjump"/>
            <a:extLst>
              <a:ext uri="{FF2B5EF4-FFF2-40B4-BE49-F238E27FC236}">
                <a16:creationId xmlns:a16="http://schemas.microsoft.com/office/drawing/2014/main" id="{CF362691-E3D6-4966-B006-AE4A258C5B0A}"/>
              </a:ext>
            </a:extLst>
          </p:cNvPr>
          <p:cNvSpPr/>
          <p:nvPr/>
        </p:nvSpPr>
        <p:spPr>
          <a:xfrm>
            <a:off x="3200400" y="57912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3377496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26D2-F997-4700-82C1-1F37A8195F2F}"/>
              </a:ext>
            </a:extLst>
          </p:cNvPr>
          <p:cNvSpPr>
            <a:spLocks noGrp="1"/>
          </p:cNvSpPr>
          <p:nvPr>
            <p:ph type="title"/>
          </p:nvPr>
        </p:nvSpPr>
        <p:spPr/>
        <p:txBody>
          <a:bodyPr/>
          <a:lstStyle/>
          <a:p>
            <a:r>
              <a:rPr lang="en-US" sz="5400" b="0" dirty="0"/>
              <a:t>Answers </a:t>
            </a:r>
          </a:p>
        </p:txBody>
      </p:sp>
      <p:sp>
        <p:nvSpPr>
          <p:cNvPr id="3" name="Text Placeholder 2">
            <a:extLst>
              <a:ext uri="{FF2B5EF4-FFF2-40B4-BE49-F238E27FC236}">
                <a16:creationId xmlns:a16="http://schemas.microsoft.com/office/drawing/2014/main" id="{50033FE4-9D16-484F-B7B3-0DD795034BD9}"/>
              </a:ext>
            </a:extLst>
          </p:cNvPr>
          <p:cNvSpPr>
            <a:spLocks noGrp="1"/>
          </p:cNvSpPr>
          <p:nvPr>
            <p:ph type="body" idx="1"/>
          </p:nvPr>
        </p:nvSpPr>
        <p:spPr/>
        <p:txBody>
          <a:bodyPr/>
          <a:lstStyle/>
          <a:p>
            <a:endParaRPr lang="en-US" dirty="0"/>
          </a:p>
        </p:txBody>
      </p:sp>
      <p:sp>
        <p:nvSpPr>
          <p:cNvPr id="4" name="Picture Placeholder 3">
            <a:extLst>
              <a:ext uri="{FF2B5EF4-FFF2-40B4-BE49-F238E27FC236}">
                <a16:creationId xmlns:a16="http://schemas.microsoft.com/office/drawing/2014/main" id="{7B5D89DC-802F-4048-AB70-08C7B1E72DD0}"/>
              </a:ext>
            </a:extLst>
          </p:cNvPr>
          <p:cNvSpPr>
            <a:spLocks noGrp="1"/>
          </p:cNvSpPr>
          <p:nvPr>
            <p:ph type="pic" sz="quarter" idx="10"/>
          </p:nvPr>
        </p:nvSpPr>
        <p:spPr/>
      </p:sp>
    </p:spTree>
    <p:extLst>
      <p:ext uri="{BB962C8B-B14F-4D97-AF65-F5344CB8AC3E}">
        <p14:creationId xmlns:p14="http://schemas.microsoft.com/office/powerpoint/2010/main" val="339887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3D43-9DD3-4B87-A522-D262AE4297E8}"/>
              </a:ext>
            </a:extLst>
          </p:cNvPr>
          <p:cNvSpPr>
            <a:spLocks noGrp="1"/>
          </p:cNvSpPr>
          <p:nvPr>
            <p:ph type="title"/>
          </p:nvPr>
        </p:nvSpPr>
        <p:spPr/>
        <p:txBody>
          <a:bodyPr/>
          <a:lstStyle/>
          <a:p>
            <a:r>
              <a:rPr lang="en-US" dirty="0"/>
              <a:t>Gideon v. Wainwright </a:t>
            </a:r>
          </a:p>
        </p:txBody>
      </p:sp>
      <p:sp>
        <p:nvSpPr>
          <p:cNvPr id="3" name="Content Placeholder 2">
            <a:extLst>
              <a:ext uri="{FF2B5EF4-FFF2-40B4-BE49-F238E27FC236}">
                <a16:creationId xmlns:a16="http://schemas.microsoft.com/office/drawing/2014/main" id="{FDD4A02F-2E1A-4D2F-AE4A-3337EC8D1911}"/>
              </a:ext>
            </a:extLst>
          </p:cNvPr>
          <p:cNvSpPr>
            <a:spLocks noGrp="1"/>
          </p:cNvSpPr>
          <p:nvPr>
            <p:ph idx="1"/>
          </p:nvPr>
        </p:nvSpPr>
        <p:spPr>
          <a:xfrm>
            <a:off x="457200" y="1905000"/>
            <a:ext cx="5181600" cy="4343400"/>
          </a:xfrm>
        </p:spPr>
        <p:txBody>
          <a:bodyPr>
            <a:normAutofit fontScale="77500" lnSpcReduction="20000"/>
          </a:bodyPr>
          <a:lstStyle/>
          <a:p>
            <a:pPr marL="0" indent="0">
              <a:buNone/>
            </a:pPr>
            <a:r>
              <a:rPr lang="en-US" dirty="0"/>
              <a:t>“From the very beginning, our state and national constitutions and laws have laid great emphasis on…safeguards designed to assure fair trials…in which every defendant stands equal before the law. This noble ideal cannot be realized if the poor man charged with crime has to face his accusers without a lawyer to assist him.”</a:t>
            </a:r>
          </a:p>
          <a:p>
            <a:pPr marL="0" indent="0">
              <a:buNone/>
            </a:pPr>
            <a:r>
              <a:rPr lang="en-US" dirty="0"/>
              <a:t>Justice Hugo Black, 372 US 335 (1963)</a:t>
            </a:r>
          </a:p>
        </p:txBody>
      </p:sp>
      <p:pic>
        <p:nvPicPr>
          <p:cNvPr id="4" name="Picture 3">
            <a:extLst>
              <a:ext uri="{FF2B5EF4-FFF2-40B4-BE49-F238E27FC236}">
                <a16:creationId xmlns:a16="http://schemas.microsoft.com/office/drawing/2014/main" id="{F637E093-29C2-46B3-AAE2-123D3EF452AA}"/>
              </a:ext>
            </a:extLst>
          </p:cNvPr>
          <p:cNvPicPr>
            <a:picLocks noChangeAspect="1"/>
          </p:cNvPicPr>
          <p:nvPr/>
        </p:nvPicPr>
        <p:blipFill>
          <a:blip r:embed="rId2"/>
          <a:stretch>
            <a:fillRect/>
          </a:stretch>
        </p:blipFill>
        <p:spPr>
          <a:xfrm>
            <a:off x="5682515" y="2057400"/>
            <a:ext cx="3004285" cy="2514600"/>
          </a:xfrm>
          <a:prstGeom prst="rect">
            <a:avLst/>
          </a:prstGeom>
        </p:spPr>
      </p:pic>
      <p:sp>
        <p:nvSpPr>
          <p:cNvPr id="5" name="Rectangle 4">
            <a:hlinkClick r:id="rId3" action="ppaction://hlinksldjump"/>
            <a:extLst>
              <a:ext uri="{FF2B5EF4-FFF2-40B4-BE49-F238E27FC236}">
                <a16:creationId xmlns:a16="http://schemas.microsoft.com/office/drawing/2014/main" id="{97C9D067-2DFD-4EF7-8773-06A114FB11A1}"/>
              </a:ext>
            </a:extLst>
          </p:cNvPr>
          <p:cNvSpPr/>
          <p:nvPr/>
        </p:nvSpPr>
        <p:spPr>
          <a:xfrm>
            <a:off x="6003557" y="48387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3281622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A8B9-522E-46B7-AFC2-AF7E73E4C1DA}"/>
              </a:ext>
            </a:extLst>
          </p:cNvPr>
          <p:cNvSpPr>
            <a:spLocks noGrp="1"/>
          </p:cNvSpPr>
          <p:nvPr>
            <p:ph type="title"/>
          </p:nvPr>
        </p:nvSpPr>
        <p:spPr/>
        <p:txBody>
          <a:bodyPr/>
          <a:lstStyle/>
          <a:p>
            <a:r>
              <a:rPr lang="en-US" dirty="0"/>
              <a:t>D.C. v. Heller </a:t>
            </a:r>
          </a:p>
        </p:txBody>
      </p:sp>
      <p:sp>
        <p:nvSpPr>
          <p:cNvPr id="3" name="Content Placeholder 2">
            <a:extLst>
              <a:ext uri="{FF2B5EF4-FFF2-40B4-BE49-F238E27FC236}">
                <a16:creationId xmlns:a16="http://schemas.microsoft.com/office/drawing/2014/main" id="{96152F18-112F-4DFD-A795-E13FCE7CE109}"/>
              </a:ext>
            </a:extLst>
          </p:cNvPr>
          <p:cNvSpPr>
            <a:spLocks noGrp="1"/>
          </p:cNvSpPr>
          <p:nvPr>
            <p:ph idx="1"/>
          </p:nvPr>
        </p:nvSpPr>
        <p:spPr>
          <a:xfrm>
            <a:off x="435429" y="1828800"/>
            <a:ext cx="5050971" cy="4343400"/>
          </a:xfrm>
        </p:spPr>
        <p:txBody>
          <a:bodyPr>
            <a:normAutofit fontScale="85000" lnSpcReduction="10000"/>
          </a:bodyPr>
          <a:lstStyle/>
          <a:p>
            <a:pPr marL="0" indent="0">
              <a:buNone/>
            </a:pPr>
            <a:r>
              <a:rPr lang="en-US" dirty="0"/>
              <a:t>“There seems to us no doubt, on the basis of both text and history, that the Second Amendment conferred an individual right to keep and bear arms. Of course the right was not unlimited, just as the First Amendment’s right of free speech was not[.]”</a:t>
            </a:r>
          </a:p>
          <a:p>
            <a:pPr marL="0" indent="0">
              <a:buNone/>
            </a:pPr>
            <a:endParaRPr lang="en-US" dirty="0"/>
          </a:p>
          <a:p>
            <a:pPr marL="0" indent="0">
              <a:buNone/>
            </a:pPr>
            <a:r>
              <a:rPr lang="en-US" dirty="0"/>
              <a:t>Justice Antonin Scalia, 554 US 570 (2008)</a:t>
            </a:r>
          </a:p>
        </p:txBody>
      </p:sp>
      <p:pic>
        <p:nvPicPr>
          <p:cNvPr id="4" name="Picture 3">
            <a:extLst>
              <a:ext uri="{FF2B5EF4-FFF2-40B4-BE49-F238E27FC236}">
                <a16:creationId xmlns:a16="http://schemas.microsoft.com/office/drawing/2014/main" id="{40B7C5E9-726E-4CA6-9121-010546F84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729" y="2133600"/>
            <a:ext cx="3028950" cy="2019300"/>
          </a:xfrm>
          <a:prstGeom prst="rect">
            <a:avLst/>
          </a:prstGeom>
        </p:spPr>
      </p:pic>
      <p:sp>
        <p:nvSpPr>
          <p:cNvPr id="5" name="Rectangle 4">
            <a:hlinkClick r:id="rId3" action="ppaction://hlinksldjump"/>
            <a:extLst>
              <a:ext uri="{FF2B5EF4-FFF2-40B4-BE49-F238E27FC236}">
                <a16:creationId xmlns:a16="http://schemas.microsoft.com/office/drawing/2014/main" id="{26500628-55C4-46D1-81CF-D3C699FBB0E0}"/>
              </a:ext>
            </a:extLst>
          </p:cNvPr>
          <p:cNvSpPr/>
          <p:nvPr/>
        </p:nvSpPr>
        <p:spPr>
          <a:xfrm>
            <a:off x="5836104" y="50292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2608663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FD80-5865-42E3-9508-8AE2F9C70AE6}"/>
              </a:ext>
            </a:extLst>
          </p:cNvPr>
          <p:cNvSpPr>
            <a:spLocks noGrp="1"/>
          </p:cNvSpPr>
          <p:nvPr>
            <p:ph type="title"/>
          </p:nvPr>
        </p:nvSpPr>
        <p:spPr/>
        <p:txBody>
          <a:bodyPr/>
          <a:lstStyle/>
          <a:p>
            <a:r>
              <a:rPr lang="en-US" dirty="0"/>
              <a:t>Hazelwood v. Kuhlmeier </a:t>
            </a:r>
          </a:p>
        </p:txBody>
      </p:sp>
      <p:sp>
        <p:nvSpPr>
          <p:cNvPr id="3" name="Content Placeholder 2">
            <a:extLst>
              <a:ext uri="{FF2B5EF4-FFF2-40B4-BE49-F238E27FC236}">
                <a16:creationId xmlns:a16="http://schemas.microsoft.com/office/drawing/2014/main" id="{D2D30E5C-D525-4595-81D1-2A6739B38F5C}"/>
              </a:ext>
            </a:extLst>
          </p:cNvPr>
          <p:cNvSpPr>
            <a:spLocks noGrp="1"/>
          </p:cNvSpPr>
          <p:nvPr>
            <p:ph idx="1"/>
          </p:nvPr>
        </p:nvSpPr>
        <p:spPr>
          <a:xfrm>
            <a:off x="381000" y="1752600"/>
            <a:ext cx="4800600" cy="4343400"/>
          </a:xfrm>
        </p:spPr>
        <p:txBody>
          <a:bodyPr>
            <a:normAutofit fontScale="92500" lnSpcReduction="20000"/>
          </a:bodyPr>
          <a:lstStyle/>
          <a:p>
            <a:pPr marL="0" indent="0">
              <a:buNone/>
            </a:pPr>
            <a:r>
              <a:rPr lang="en-US" dirty="0"/>
              <a:t>“A school need not tolerate student speech that is inconsistent with its basic educational mission, even though the government could not censor similar speech outside the school.”</a:t>
            </a:r>
          </a:p>
          <a:p>
            <a:pPr marL="0" indent="0">
              <a:buNone/>
            </a:pPr>
            <a:endParaRPr lang="en-US" dirty="0"/>
          </a:p>
          <a:p>
            <a:pPr marL="0" indent="0">
              <a:buNone/>
            </a:pPr>
            <a:r>
              <a:rPr lang="en-US" dirty="0"/>
              <a:t>Justice Byron White, 484 US 260 (1988)</a:t>
            </a:r>
          </a:p>
        </p:txBody>
      </p:sp>
      <p:pic>
        <p:nvPicPr>
          <p:cNvPr id="4" name="Picture 3">
            <a:extLst>
              <a:ext uri="{FF2B5EF4-FFF2-40B4-BE49-F238E27FC236}">
                <a16:creationId xmlns:a16="http://schemas.microsoft.com/office/drawing/2014/main" id="{4CC24A1F-5D9B-40D8-92DC-C09B0BBB2149}"/>
              </a:ext>
            </a:extLst>
          </p:cNvPr>
          <p:cNvPicPr>
            <a:picLocks noChangeAspect="1"/>
          </p:cNvPicPr>
          <p:nvPr/>
        </p:nvPicPr>
        <p:blipFill>
          <a:blip r:embed="rId3"/>
          <a:stretch>
            <a:fillRect/>
          </a:stretch>
        </p:blipFill>
        <p:spPr>
          <a:xfrm>
            <a:off x="5381982" y="1981200"/>
            <a:ext cx="3310261" cy="2171700"/>
          </a:xfrm>
          <a:prstGeom prst="rect">
            <a:avLst/>
          </a:prstGeom>
        </p:spPr>
      </p:pic>
      <p:sp>
        <p:nvSpPr>
          <p:cNvPr id="5" name="Rectangle 4">
            <a:hlinkClick r:id="rId4" action="ppaction://hlinksldjump"/>
            <a:extLst>
              <a:ext uri="{FF2B5EF4-FFF2-40B4-BE49-F238E27FC236}">
                <a16:creationId xmlns:a16="http://schemas.microsoft.com/office/drawing/2014/main" id="{827EC968-6381-494A-A367-D8E330E96907}"/>
              </a:ext>
            </a:extLst>
          </p:cNvPr>
          <p:cNvSpPr/>
          <p:nvPr/>
        </p:nvSpPr>
        <p:spPr>
          <a:xfrm>
            <a:off x="6003557" y="48768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338691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DBBE-8FDA-48E4-8EAC-4EDC7893408B}"/>
              </a:ext>
            </a:extLst>
          </p:cNvPr>
          <p:cNvSpPr>
            <a:spLocks noGrp="1"/>
          </p:cNvSpPr>
          <p:nvPr>
            <p:ph type="title"/>
          </p:nvPr>
        </p:nvSpPr>
        <p:spPr/>
        <p:txBody>
          <a:bodyPr/>
          <a:lstStyle/>
          <a:p>
            <a:r>
              <a:rPr lang="en-US" dirty="0"/>
              <a:t>Miranda v. Arizona</a:t>
            </a:r>
          </a:p>
        </p:txBody>
      </p:sp>
      <p:sp>
        <p:nvSpPr>
          <p:cNvPr id="3" name="Content Placeholder 2">
            <a:extLst>
              <a:ext uri="{FF2B5EF4-FFF2-40B4-BE49-F238E27FC236}">
                <a16:creationId xmlns:a16="http://schemas.microsoft.com/office/drawing/2014/main" id="{A66B4FA2-BCCE-496D-BDED-9220763242AF}"/>
              </a:ext>
            </a:extLst>
          </p:cNvPr>
          <p:cNvSpPr>
            <a:spLocks noGrp="1"/>
          </p:cNvSpPr>
          <p:nvPr>
            <p:ph idx="1"/>
          </p:nvPr>
        </p:nvSpPr>
        <p:spPr>
          <a:xfrm>
            <a:off x="429986" y="1992086"/>
            <a:ext cx="4599214" cy="4343400"/>
          </a:xfrm>
        </p:spPr>
        <p:txBody>
          <a:bodyPr>
            <a:normAutofit fontScale="85000" lnSpcReduction="20000"/>
          </a:bodyPr>
          <a:lstStyle/>
          <a:p>
            <a:pPr marL="0" indent="0">
              <a:buNone/>
            </a:pPr>
            <a:r>
              <a:rPr lang="en-US" dirty="0"/>
              <a:t>“There can be no doubt that the Fifth Amendment… serves to protect persons in all settings in which their freedom of action is curtailed (</a:t>
            </a:r>
            <a:r>
              <a:rPr lang="en-US" i="1" dirty="0"/>
              <a:t>restricted, reduced, lessened</a:t>
            </a:r>
            <a:r>
              <a:rPr lang="en-US" dirty="0"/>
              <a:t>) in any significant way from being compelled to incriminate themselves.”</a:t>
            </a:r>
          </a:p>
          <a:p>
            <a:pPr marL="0" indent="0">
              <a:buNone/>
            </a:pPr>
            <a:endParaRPr lang="en-US" dirty="0"/>
          </a:p>
          <a:p>
            <a:pPr marL="0" indent="0">
              <a:buNone/>
            </a:pPr>
            <a:r>
              <a:rPr lang="en-US" dirty="0"/>
              <a:t>Justice Earl Warren, 384 US 436 (1966)</a:t>
            </a:r>
          </a:p>
        </p:txBody>
      </p:sp>
      <p:pic>
        <p:nvPicPr>
          <p:cNvPr id="4" name="Picture 3">
            <a:extLst>
              <a:ext uri="{FF2B5EF4-FFF2-40B4-BE49-F238E27FC236}">
                <a16:creationId xmlns:a16="http://schemas.microsoft.com/office/drawing/2014/main" id="{7482EBBB-6152-48CF-A806-7C2A5A35509D}"/>
              </a:ext>
            </a:extLst>
          </p:cNvPr>
          <p:cNvPicPr>
            <a:picLocks noChangeAspect="1"/>
          </p:cNvPicPr>
          <p:nvPr/>
        </p:nvPicPr>
        <p:blipFill rotWithShape="1">
          <a:blip r:embed="rId3"/>
          <a:srcRect l="14896" r="14458"/>
          <a:stretch/>
        </p:blipFill>
        <p:spPr>
          <a:xfrm>
            <a:off x="5310847" y="1981200"/>
            <a:ext cx="3343296" cy="2590800"/>
          </a:xfrm>
          <a:prstGeom prst="rect">
            <a:avLst/>
          </a:prstGeom>
        </p:spPr>
      </p:pic>
      <p:sp>
        <p:nvSpPr>
          <p:cNvPr id="6" name="Rectangle 5">
            <a:hlinkClick r:id="rId4" action="ppaction://hlinksldjump"/>
            <a:extLst>
              <a:ext uri="{FF2B5EF4-FFF2-40B4-BE49-F238E27FC236}">
                <a16:creationId xmlns:a16="http://schemas.microsoft.com/office/drawing/2014/main" id="{DAC03677-F8D7-4437-AFFF-8B6C1F3536E9}"/>
              </a:ext>
            </a:extLst>
          </p:cNvPr>
          <p:cNvSpPr/>
          <p:nvPr/>
        </p:nvSpPr>
        <p:spPr>
          <a:xfrm>
            <a:off x="6003557" y="48387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2604053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2890-9981-48A4-A8C7-7B063C38C5C4}"/>
              </a:ext>
            </a:extLst>
          </p:cNvPr>
          <p:cNvSpPr>
            <a:spLocks noGrp="1"/>
          </p:cNvSpPr>
          <p:nvPr>
            <p:ph type="title"/>
          </p:nvPr>
        </p:nvSpPr>
        <p:spPr/>
        <p:txBody>
          <a:bodyPr/>
          <a:lstStyle/>
          <a:p>
            <a:r>
              <a:rPr lang="en-US" dirty="0"/>
              <a:t>Marbury v. Madison </a:t>
            </a:r>
          </a:p>
        </p:txBody>
      </p:sp>
      <p:sp>
        <p:nvSpPr>
          <p:cNvPr id="3" name="Content Placeholder 2">
            <a:extLst>
              <a:ext uri="{FF2B5EF4-FFF2-40B4-BE49-F238E27FC236}">
                <a16:creationId xmlns:a16="http://schemas.microsoft.com/office/drawing/2014/main" id="{6B16F9B8-FED0-44FB-A505-5384787601DC}"/>
              </a:ext>
            </a:extLst>
          </p:cNvPr>
          <p:cNvSpPr>
            <a:spLocks noGrp="1"/>
          </p:cNvSpPr>
          <p:nvPr>
            <p:ph idx="1"/>
          </p:nvPr>
        </p:nvSpPr>
        <p:spPr>
          <a:xfrm>
            <a:off x="381000" y="1752600"/>
            <a:ext cx="5105400" cy="4343400"/>
          </a:xfrm>
        </p:spPr>
        <p:txBody>
          <a:bodyPr>
            <a:normAutofit fontScale="85000" lnSpcReduction="20000"/>
          </a:bodyPr>
          <a:lstStyle/>
          <a:p>
            <a:pPr marL="0" indent="0">
              <a:buNone/>
            </a:pPr>
            <a:r>
              <a:rPr lang="en-US" dirty="0"/>
              <a:t>"It is emphatically the province and duty of the judicial department to say what the law is. Those who apply the rule to particular cases, must of necessity expound and interpret that rule. If two laws conflict with each other, the courts must decide on the operation of each."</a:t>
            </a:r>
          </a:p>
          <a:p>
            <a:pPr marL="0" indent="0">
              <a:buNone/>
            </a:pPr>
            <a:endParaRPr lang="en-US" dirty="0"/>
          </a:p>
          <a:p>
            <a:pPr marL="0" indent="0">
              <a:buNone/>
            </a:pPr>
            <a:r>
              <a:rPr lang="en-US" dirty="0"/>
              <a:t>Chief Justice John Marshall, 5 US 137 (1803)</a:t>
            </a:r>
          </a:p>
        </p:txBody>
      </p:sp>
      <p:pic>
        <p:nvPicPr>
          <p:cNvPr id="4" name="Picture 4" descr="Marshall,%20John">
            <a:extLst>
              <a:ext uri="{FF2B5EF4-FFF2-40B4-BE49-F238E27FC236}">
                <a16:creationId xmlns:a16="http://schemas.microsoft.com/office/drawing/2014/main" id="{79B1AF2E-0F59-46D5-8C6D-EE79EBAF2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1905000"/>
            <a:ext cx="2438400" cy="303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3" action="ppaction://hlinksldjump"/>
            <a:extLst>
              <a:ext uri="{FF2B5EF4-FFF2-40B4-BE49-F238E27FC236}">
                <a16:creationId xmlns:a16="http://schemas.microsoft.com/office/drawing/2014/main" id="{16A6D5FA-6C0C-41A6-BCB5-7E42AF248488}"/>
              </a:ext>
            </a:extLst>
          </p:cNvPr>
          <p:cNvSpPr/>
          <p:nvPr/>
        </p:nvSpPr>
        <p:spPr>
          <a:xfrm>
            <a:off x="5867401" y="5050436"/>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182615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2A579-BEC1-49D9-9EFC-D54822D711D5}"/>
              </a:ext>
            </a:extLst>
          </p:cNvPr>
          <p:cNvSpPr>
            <a:spLocks noGrp="1"/>
          </p:cNvSpPr>
          <p:nvPr>
            <p:ph type="title"/>
          </p:nvPr>
        </p:nvSpPr>
        <p:spPr/>
        <p:txBody>
          <a:bodyPr/>
          <a:lstStyle/>
          <a:p>
            <a:r>
              <a:rPr lang="en-US" b="0" dirty="0"/>
              <a:t>Each slide has a quote from a landmark supreme Court opinion </a:t>
            </a:r>
          </a:p>
        </p:txBody>
      </p:sp>
      <p:sp>
        <p:nvSpPr>
          <p:cNvPr id="5" name="Text Placeholder 4">
            <a:extLst>
              <a:ext uri="{FF2B5EF4-FFF2-40B4-BE49-F238E27FC236}">
                <a16:creationId xmlns:a16="http://schemas.microsoft.com/office/drawing/2014/main" id="{2EAEBB65-205E-4C6A-992F-6114E2658199}"/>
              </a:ext>
            </a:extLst>
          </p:cNvPr>
          <p:cNvSpPr>
            <a:spLocks noGrp="1"/>
          </p:cNvSpPr>
          <p:nvPr>
            <p:ph type="body" idx="1"/>
          </p:nvPr>
        </p:nvSpPr>
        <p:spPr>
          <a:xfrm>
            <a:off x="4267200" y="1600200"/>
            <a:ext cx="4724398" cy="2209800"/>
          </a:xfrm>
        </p:spPr>
        <p:txBody>
          <a:bodyPr>
            <a:normAutofit fontScale="92500" lnSpcReduction="20000"/>
          </a:bodyPr>
          <a:lstStyle/>
          <a:p>
            <a:pPr marL="457200" indent="-457200">
              <a:buFont typeface="Arial" panose="020B0604020202020204" pitchFamily="34" charset="0"/>
              <a:buChar char="•"/>
            </a:pPr>
            <a:r>
              <a:rPr lang="en-US" dirty="0"/>
              <a:t>Number a sheet of paper from 1 to 11.</a:t>
            </a:r>
          </a:p>
          <a:p>
            <a:pPr marL="457200" indent="-457200">
              <a:buFont typeface="Arial" panose="020B0604020202020204" pitchFamily="34" charset="0"/>
              <a:buChar char="•"/>
            </a:pPr>
            <a:r>
              <a:rPr lang="en-US" dirty="0"/>
              <a:t>As the quote appears, write the name of the corresponding case.</a:t>
            </a:r>
          </a:p>
        </p:txBody>
      </p:sp>
      <p:sp>
        <p:nvSpPr>
          <p:cNvPr id="6" name="Picture Placeholder 5">
            <a:extLst>
              <a:ext uri="{FF2B5EF4-FFF2-40B4-BE49-F238E27FC236}">
                <a16:creationId xmlns:a16="http://schemas.microsoft.com/office/drawing/2014/main" id="{609CF829-D39A-4517-B79B-86C83DA36EFA}"/>
              </a:ext>
            </a:extLst>
          </p:cNvPr>
          <p:cNvSpPr>
            <a:spLocks noGrp="1"/>
          </p:cNvSpPr>
          <p:nvPr>
            <p:ph type="pic" sz="quarter" idx="10"/>
          </p:nvPr>
        </p:nvSpPr>
        <p:spPr/>
      </p:sp>
    </p:spTree>
    <p:extLst>
      <p:ext uri="{BB962C8B-B14F-4D97-AF65-F5344CB8AC3E}">
        <p14:creationId xmlns:p14="http://schemas.microsoft.com/office/powerpoint/2010/main" val="62922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4D98-EF11-4AF8-B7C9-581D158E9F64}"/>
              </a:ext>
            </a:extLst>
          </p:cNvPr>
          <p:cNvSpPr>
            <a:spLocks noGrp="1"/>
          </p:cNvSpPr>
          <p:nvPr>
            <p:ph type="title"/>
          </p:nvPr>
        </p:nvSpPr>
        <p:spPr/>
        <p:txBody>
          <a:bodyPr/>
          <a:lstStyle/>
          <a:p>
            <a:r>
              <a:rPr lang="en-US" dirty="0"/>
              <a:t>In re Gault </a:t>
            </a:r>
          </a:p>
        </p:txBody>
      </p:sp>
      <p:sp>
        <p:nvSpPr>
          <p:cNvPr id="3" name="Content Placeholder 2">
            <a:extLst>
              <a:ext uri="{FF2B5EF4-FFF2-40B4-BE49-F238E27FC236}">
                <a16:creationId xmlns:a16="http://schemas.microsoft.com/office/drawing/2014/main" id="{D4D3082F-78DA-465A-9735-89B25DDD5C27}"/>
              </a:ext>
            </a:extLst>
          </p:cNvPr>
          <p:cNvSpPr>
            <a:spLocks noGrp="1"/>
          </p:cNvSpPr>
          <p:nvPr>
            <p:ph idx="1"/>
          </p:nvPr>
        </p:nvSpPr>
        <p:spPr>
          <a:xfrm>
            <a:off x="391886" y="1905000"/>
            <a:ext cx="4713514" cy="4343400"/>
          </a:xfrm>
        </p:spPr>
        <p:txBody>
          <a:bodyPr>
            <a:normAutofit fontScale="92500" lnSpcReduction="10000"/>
          </a:bodyPr>
          <a:lstStyle/>
          <a:p>
            <a:pPr marL="0" indent="0">
              <a:buNone/>
            </a:pPr>
            <a:r>
              <a:rPr lang="en-US" dirty="0"/>
              <a:t>“Unless appropriate due process of law is followed, even the juvenile who has violated the law may not feel that he is being fairly treated…”</a:t>
            </a:r>
          </a:p>
          <a:p>
            <a:pPr marL="0" indent="0">
              <a:buNone/>
            </a:pPr>
            <a:endParaRPr lang="en-US" dirty="0"/>
          </a:p>
          <a:p>
            <a:pPr marL="0" indent="0">
              <a:buNone/>
            </a:pPr>
            <a:r>
              <a:rPr lang="en-US" dirty="0"/>
              <a:t>Justice Abe Fortas, 387 US 1 (1967)</a:t>
            </a:r>
          </a:p>
        </p:txBody>
      </p:sp>
      <p:pic>
        <p:nvPicPr>
          <p:cNvPr id="4" name="Picture 3">
            <a:extLst>
              <a:ext uri="{FF2B5EF4-FFF2-40B4-BE49-F238E27FC236}">
                <a16:creationId xmlns:a16="http://schemas.microsoft.com/office/drawing/2014/main" id="{24F82B1A-A58E-4B20-BBB9-48599D9175BE}"/>
              </a:ext>
            </a:extLst>
          </p:cNvPr>
          <p:cNvPicPr>
            <a:picLocks noChangeAspect="1"/>
          </p:cNvPicPr>
          <p:nvPr/>
        </p:nvPicPr>
        <p:blipFill rotWithShape="1">
          <a:blip r:embed="rId2"/>
          <a:srcRect l="22815" r="8929" b="50000"/>
          <a:stretch/>
        </p:blipFill>
        <p:spPr>
          <a:xfrm>
            <a:off x="4851763" y="2456262"/>
            <a:ext cx="3835037" cy="1631324"/>
          </a:xfrm>
          <a:prstGeom prst="rect">
            <a:avLst/>
          </a:prstGeom>
        </p:spPr>
      </p:pic>
      <p:sp>
        <p:nvSpPr>
          <p:cNvPr id="5" name="Rectangle 4">
            <a:hlinkClick r:id="rId3" action="ppaction://hlinksldjump"/>
            <a:extLst>
              <a:ext uri="{FF2B5EF4-FFF2-40B4-BE49-F238E27FC236}">
                <a16:creationId xmlns:a16="http://schemas.microsoft.com/office/drawing/2014/main" id="{5F8CFD1B-F562-4C07-836F-5C67717F0443}"/>
              </a:ext>
            </a:extLst>
          </p:cNvPr>
          <p:cNvSpPr/>
          <p:nvPr/>
        </p:nvSpPr>
        <p:spPr>
          <a:xfrm>
            <a:off x="6003557" y="48387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391754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B43B-F834-468F-A4F4-004B032364C7}"/>
              </a:ext>
            </a:extLst>
          </p:cNvPr>
          <p:cNvSpPr>
            <a:spLocks noGrp="1"/>
          </p:cNvSpPr>
          <p:nvPr>
            <p:ph type="title"/>
          </p:nvPr>
        </p:nvSpPr>
        <p:spPr/>
        <p:txBody>
          <a:bodyPr/>
          <a:lstStyle/>
          <a:p>
            <a:r>
              <a:rPr lang="en-US" dirty="0"/>
              <a:t>U.S. v. Nixon </a:t>
            </a:r>
          </a:p>
        </p:txBody>
      </p:sp>
      <p:sp>
        <p:nvSpPr>
          <p:cNvPr id="3" name="Content Placeholder 2">
            <a:extLst>
              <a:ext uri="{FF2B5EF4-FFF2-40B4-BE49-F238E27FC236}">
                <a16:creationId xmlns:a16="http://schemas.microsoft.com/office/drawing/2014/main" id="{DEAC7BA9-E8DD-437F-9F05-3B0C3301F27E}"/>
              </a:ext>
            </a:extLst>
          </p:cNvPr>
          <p:cNvSpPr>
            <a:spLocks noGrp="1"/>
          </p:cNvSpPr>
          <p:nvPr>
            <p:ph idx="1"/>
          </p:nvPr>
        </p:nvSpPr>
        <p:spPr>
          <a:xfrm>
            <a:off x="381000" y="1752600"/>
            <a:ext cx="5257800" cy="4343400"/>
          </a:xfrm>
        </p:spPr>
        <p:txBody>
          <a:bodyPr>
            <a:normAutofit fontScale="77500" lnSpcReduction="20000"/>
          </a:bodyPr>
          <a:lstStyle/>
          <a:p>
            <a:pPr marL="0" indent="0">
              <a:buNone/>
            </a:pPr>
            <a:r>
              <a:rPr lang="en-US" dirty="0"/>
              <a:t>“Neither the doctrine of separation of powers nor the generalized need for confidentiality of high-level communications…can sustain an absolute, unqualified Presidential privilege of immunity from judicial process under all circumstances. …This…must be considered in light of our historic commitment to the rule of law.”</a:t>
            </a:r>
          </a:p>
          <a:p>
            <a:pPr marL="0" indent="0">
              <a:buNone/>
            </a:pPr>
            <a:endParaRPr lang="en-US" dirty="0"/>
          </a:p>
          <a:p>
            <a:pPr marL="0" indent="0">
              <a:buNone/>
            </a:pPr>
            <a:r>
              <a:rPr lang="en-US" dirty="0"/>
              <a:t>Justice Warren Burger, 418 US 683 (1974)</a:t>
            </a:r>
          </a:p>
        </p:txBody>
      </p:sp>
      <p:pic>
        <p:nvPicPr>
          <p:cNvPr id="4" name="Picture 3">
            <a:extLst>
              <a:ext uri="{FF2B5EF4-FFF2-40B4-BE49-F238E27FC236}">
                <a16:creationId xmlns:a16="http://schemas.microsoft.com/office/drawing/2014/main" id="{C5A97AF8-CBAD-4468-BDC2-D0121743617F}"/>
              </a:ext>
            </a:extLst>
          </p:cNvPr>
          <p:cNvPicPr>
            <a:picLocks noChangeAspect="1"/>
          </p:cNvPicPr>
          <p:nvPr/>
        </p:nvPicPr>
        <p:blipFill>
          <a:blip r:embed="rId3"/>
          <a:stretch>
            <a:fillRect/>
          </a:stretch>
        </p:blipFill>
        <p:spPr>
          <a:xfrm>
            <a:off x="6019800" y="1752600"/>
            <a:ext cx="2286000" cy="3011805"/>
          </a:xfrm>
          <a:prstGeom prst="rect">
            <a:avLst/>
          </a:prstGeom>
        </p:spPr>
      </p:pic>
      <p:sp>
        <p:nvSpPr>
          <p:cNvPr id="5" name="Rectangle 4">
            <a:hlinkClick r:id="rId4" action="ppaction://hlinksldjump"/>
            <a:extLst>
              <a:ext uri="{FF2B5EF4-FFF2-40B4-BE49-F238E27FC236}">
                <a16:creationId xmlns:a16="http://schemas.microsoft.com/office/drawing/2014/main" id="{9EC3631C-E3CB-4789-AC35-4F530F52463A}"/>
              </a:ext>
            </a:extLst>
          </p:cNvPr>
          <p:cNvSpPr/>
          <p:nvPr/>
        </p:nvSpPr>
        <p:spPr>
          <a:xfrm>
            <a:off x="6019800" y="5016681"/>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3884165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3921-2A6A-4570-9FA1-1271432E4EA6}"/>
              </a:ext>
            </a:extLst>
          </p:cNvPr>
          <p:cNvSpPr>
            <a:spLocks noGrp="1"/>
          </p:cNvSpPr>
          <p:nvPr>
            <p:ph type="title"/>
          </p:nvPr>
        </p:nvSpPr>
        <p:spPr/>
        <p:txBody>
          <a:bodyPr/>
          <a:lstStyle/>
          <a:p>
            <a:r>
              <a:rPr lang="en-US" dirty="0"/>
              <a:t>Brown v. Board of Education </a:t>
            </a:r>
          </a:p>
        </p:txBody>
      </p:sp>
      <p:sp>
        <p:nvSpPr>
          <p:cNvPr id="3" name="Content Placeholder 2">
            <a:extLst>
              <a:ext uri="{FF2B5EF4-FFF2-40B4-BE49-F238E27FC236}">
                <a16:creationId xmlns:a16="http://schemas.microsoft.com/office/drawing/2014/main" id="{08EB4D75-701E-4845-A561-0EB2D9489043}"/>
              </a:ext>
            </a:extLst>
          </p:cNvPr>
          <p:cNvSpPr>
            <a:spLocks noGrp="1"/>
          </p:cNvSpPr>
          <p:nvPr>
            <p:ph idx="1"/>
          </p:nvPr>
        </p:nvSpPr>
        <p:spPr>
          <a:xfrm>
            <a:off x="381000" y="1752600"/>
            <a:ext cx="4876800" cy="4343400"/>
          </a:xfrm>
        </p:spPr>
        <p:txBody>
          <a:bodyPr>
            <a:normAutofit fontScale="92500" lnSpcReduction="10000"/>
          </a:bodyPr>
          <a:lstStyle/>
          <a:p>
            <a:pPr marL="0" indent="0">
              <a:buNone/>
            </a:pPr>
            <a:r>
              <a:rPr lang="en-US" dirty="0"/>
              <a:t>“We conclude that, in the field of public education, the doctrine of ‘separate but equal’ has no place. Separate educational facilities are inherently unequal." </a:t>
            </a:r>
          </a:p>
          <a:p>
            <a:pPr marL="0" indent="0">
              <a:buNone/>
            </a:pPr>
            <a:endParaRPr lang="en-US" dirty="0"/>
          </a:p>
          <a:p>
            <a:pPr marL="0" indent="0">
              <a:buNone/>
            </a:pPr>
            <a:r>
              <a:rPr lang="en-US" dirty="0"/>
              <a:t>Justice Earl Warren, 347 US 483 (1954)</a:t>
            </a:r>
          </a:p>
          <a:p>
            <a:pPr marL="0" indent="0">
              <a:buNone/>
            </a:pPr>
            <a:endParaRPr lang="en-US" dirty="0"/>
          </a:p>
        </p:txBody>
      </p:sp>
      <p:pic>
        <p:nvPicPr>
          <p:cNvPr id="4" name="Picture 2" descr="Image result for brown v board political cartoon">
            <a:extLst>
              <a:ext uri="{FF2B5EF4-FFF2-40B4-BE49-F238E27FC236}">
                <a16:creationId xmlns:a16="http://schemas.microsoft.com/office/drawing/2014/main" id="{0057A070-9807-492E-B5F1-50638A994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2957383" cy="2393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4" action="ppaction://hlinksldjump"/>
            <a:extLst>
              <a:ext uri="{FF2B5EF4-FFF2-40B4-BE49-F238E27FC236}">
                <a16:creationId xmlns:a16="http://schemas.microsoft.com/office/drawing/2014/main" id="{83D24D89-9FB3-4C51-9F37-C5C7532ACDB2}"/>
              </a:ext>
            </a:extLst>
          </p:cNvPr>
          <p:cNvSpPr/>
          <p:nvPr/>
        </p:nvSpPr>
        <p:spPr>
          <a:xfrm>
            <a:off x="6003557" y="48768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560060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653E-B8A3-46D3-8236-2B636527A469}"/>
              </a:ext>
            </a:extLst>
          </p:cNvPr>
          <p:cNvSpPr>
            <a:spLocks noGrp="1"/>
          </p:cNvSpPr>
          <p:nvPr>
            <p:ph type="title"/>
          </p:nvPr>
        </p:nvSpPr>
        <p:spPr/>
        <p:txBody>
          <a:bodyPr/>
          <a:lstStyle/>
          <a:p>
            <a:r>
              <a:rPr lang="en-US" dirty="0"/>
              <a:t>Tinker v. Des Moines </a:t>
            </a:r>
          </a:p>
        </p:txBody>
      </p:sp>
      <p:sp>
        <p:nvSpPr>
          <p:cNvPr id="3" name="Content Placeholder 2">
            <a:extLst>
              <a:ext uri="{FF2B5EF4-FFF2-40B4-BE49-F238E27FC236}">
                <a16:creationId xmlns:a16="http://schemas.microsoft.com/office/drawing/2014/main" id="{E22EE109-D284-40D3-A2F6-BB1BB09DCF26}"/>
              </a:ext>
            </a:extLst>
          </p:cNvPr>
          <p:cNvSpPr>
            <a:spLocks noGrp="1"/>
          </p:cNvSpPr>
          <p:nvPr>
            <p:ph idx="1"/>
          </p:nvPr>
        </p:nvSpPr>
        <p:spPr>
          <a:xfrm>
            <a:off x="381000" y="1752600"/>
            <a:ext cx="4343400" cy="4343400"/>
          </a:xfrm>
        </p:spPr>
        <p:txBody>
          <a:bodyPr>
            <a:normAutofit fontScale="92500" lnSpcReduction="20000"/>
          </a:bodyPr>
          <a:lstStyle/>
          <a:p>
            <a:pPr marL="0" indent="0">
              <a:buNone/>
            </a:pPr>
            <a:r>
              <a:rPr lang="en-US" dirty="0"/>
              <a:t>“It can hardly be argued that either students or teachers shed their constitutional rights to freedom of speech or expression at the schoolhouse gate.”</a:t>
            </a:r>
          </a:p>
          <a:p>
            <a:pPr marL="0" indent="0">
              <a:buNone/>
            </a:pPr>
            <a:endParaRPr lang="en-US" dirty="0"/>
          </a:p>
          <a:p>
            <a:pPr marL="0" indent="0">
              <a:buNone/>
            </a:pPr>
            <a:r>
              <a:rPr lang="en-US" dirty="0"/>
              <a:t>Justice Abe Fortas, 393 US 503 (1969)</a:t>
            </a:r>
          </a:p>
        </p:txBody>
      </p:sp>
      <p:pic>
        <p:nvPicPr>
          <p:cNvPr id="4" name="Picture 1">
            <a:extLst>
              <a:ext uri="{FF2B5EF4-FFF2-40B4-BE49-F238E27FC236}">
                <a16:creationId xmlns:a16="http://schemas.microsoft.com/office/drawing/2014/main" id="{EEC1D616-EE84-4DBB-9112-2C37CB66BA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27"/>
          <a:stretch/>
        </p:blipFill>
        <p:spPr bwMode="auto">
          <a:xfrm>
            <a:off x="4904522" y="2286000"/>
            <a:ext cx="3771392" cy="224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hlinkClick r:id="rId4" action="ppaction://hlinksldjump"/>
            <a:extLst>
              <a:ext uri="{FF2B5EF4-FFF2-40B4-BE49-F238E27FC236}">
                <a16:creationId xmlns:a16="http://schemas.microsoft.com/office/drawing/2014/main" id="{2B6743E5-9E66-4978-8BAB-3BDCAF2B259C}"/>
              </a:ext>
            </a:extLst>
          </p:cNvPr>
          <p:cNvSpPr/>
          <p:nvPr/>
        </p:nvSpPr>
        <p:spPr>
          <a:xfrm>
            <a:off x="6003557" y="48387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1607627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2D96-3FA1-451E-86A8-314B2B924F84}"/>
              </a:ext>
            </a:extLst>
          </p:cNvPr>
          <p:cNvSpPr>
            <a:spLocks noGrp="1"/>
          </p:cNvSpPr>
          <p:nvPr>
            <p:ph type="title"/>
          </p:nvPr>
        </p:nvSpPr>
        <p:spPr/>
        <p:txBody>
          <a:bodyPr/>
          <a:lstStyle/>
          <a:p>
            <a:r>
              <a:rPr lang="en-US" dirty="0"/>
              <a:t>Bush v. Gore </a:t>
            </a:r>
          </a:p>
        </p:txBody>
      </p:sp>
      <p:sp>
        <p:nvSpPr>
          <p:cNvPr id="3" name="Content Placeholder 2">
            <a:extLst>
              <a:ext uri="{FF2B5EF4-FFF2-40B4-BE49-F238E27FC236}">
                <a16:creationId xmlns:a16="http://schemas.microsoft.com/office/drawing/2014/main" id="{138ED570-5FE7-4992-AC7F-93C5BF60F9EC}"/>
              </a:ext>
            </a:extLst>
          </p:cNvPr>
          <p:cNvSpPr>
            <a:spLocks noGrp="1"/>
          </p:cNvSpPr>
          <p:nvPr>
            <p:ph idx="1"/>
          </p:nvPr>
        </p:nvSpPr>
        <p:spPr>
          <a:xfrm>
            <a:off x="381000" y="1752600"/>
            <a:ext cx="4800600" cy="4343400"/>
          </a:xfrm>
        </p:spPr>
        <p:txBody>
          <a:bodyPr>
            <a:normAutofit fontScale="85000" lnSpcReduction="20000"/>
          </a:bodyPr>
          <a:lstStyle/>
          <a:p>
            <a:pPr marL="0" indent="0">
              <a:buNone/>
            </a:pPr>
            <a:r>
              <a:rPr lang="en-US" dirty="0"/>
              <a:t>“None are more conscious of the vital limits on judicial authority than are the members of this Court, and none stand more in admiration of the Constitution’s design to leave the selection of the President to the people, through their legislatures…”</a:t>
            </a:r>
          </a:p>
          <a:p>
            <a:pPr marL="0" indent="0">
              <a:buNone/>
            </a:pPr>
            <a:endParaRPr lang="en-US" dirty="0"/>
          </a:p>
          <a:p>
            <a:pPr marL="0" indent="0">
              <a:buNone/>
            </a:pPr>
            <a:r>
              <a:rPr lang="en-US" dirty="0"/>
              <a:t>Per </a:t>
            </a:r>
            <a:r>
              <a:rPr lang="en-US" dirty="0" err="1"/>
              <a:t>Curiam</a:t>
            </a:r>
            <a:r>
              <a:rPr lang="en-US" dirty="0"/>
              <a:t> Opinion, 531 US 98 (2000)</a:t>
            </a:r>
          </a:p>
        </p:txBody>
      </p:sp>
      <p:pic>
        <p:nvPicPr>
          <p:cNvPr id="4" name="Picture 3">
            <a:extLst>
              <a:ext uri="{FF2B5EF4-FFF2-40B4-BE49-F238E27FC236}">
                <a16:creationId xmlns:a16="http://schemas.microsoft.com/office/drawing/2014/main" id="{CACABF86-2E1E-4DB8-A554-84FE1A37E134}"/>
              </a:ext>
            </a:extLst>
          </p:cNvPr>
          <p:cNvPicPr>
            <a:picLocks noChangeAspect="1"/>
          </p:cNvPicPr>
          <p:nvPr/>
        </p:nvPicPr>
        <p:blipFill>
          <a:blip r:embed="rId3"/>
          <a:stretch>
            <a:fillRect/>
          </a:stretch>
        </p:blipFill>
        <p:spPr>
          <a:xfrm>
            <a:off x="5970900" y="1752600"/>
            <a:ext cx="2317332" cy="3092190"/>
          </a:xfrm>
          <a:prstGeom prst="rect">
            <a:avLst/>
          </a:prstGeom>
        </p:spPr>
      </p:pic>
      <p:sp>
        <p:nvSpPr>
          <p:cNvPr id="5" name="Rectangle 4">
            <a:hlinkClick r:id="rId4" action="ppaction://hlinksldjump"/>
            <a:extLst>
              <a:ext uri="{FF2B5EF4-FFF2-40B4-BE49-F238E27FC236}">
                <a16:creationId xmlns:a16="http://schemas.microsoft.com/office/drawing/2014/main" id="{E00C4249-3442-4628-B0FF-8E4049B2B0C5}"/>
              </a:ext>
            </a:extLst>
          </p:cNvPr>
          <p:cNvSpPr/>
          <p:nvPr/>
        </p:nvSpPr>
        <p:spPr>
          <a:xfrm>
            <a:off x="6019971" y="514959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Next Quote </a:t>
            </a:r>
          </a:p>
        </p:txBody>
      </p:sp>
    </p:spTree>
    <p:extLst>
      <p:ext uri="{BB962C8B-B14F-4D97-AF65-F5344CB8AC3E}">
        <p14:creationId xmlns:p14="http://schemas.microsoft.com/office/powerpoint/2010/main" val="2958582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FA5C-C5D5-460A-A5C6-D10E2B7E65CB}"/>
              </a:ext>
            </a:extLst>
          </p:cNvPr>
          <p:cNvSpPr>
            <a:spLocks noGrp="1"/>
          </p:cNvSpPr>
          <p:nvPr>
            <p:ph type="title"/>
          </p:nvPr>
        </p:nvSpPr>
        <p:spPr/>
        <p:txBody>
          <a:bodyPr/>
          <a:lstStyle/>
          <a:p>
            <a:r>
              <a:rPr lang="en-US" dirty="0"/>
              <a:t>Plessy v. Ferguson </a:t>
            </a:r>
          </a:p>
        </p:txBody>
      </p:sp>
      <p:sp>
        <p:nvSpPr>
          <p:cNvPr id="3" name="Content Placeholder 2">
            <a:extLst>
              <a:ext uri="{FF2B5EF4-FFF2-40B4-BE49-F238E27FC236}">
                <a16:creationId xmlns:a16="http://schemas.microsoft.com/office/drawing/2014/main" id="{17F67ABB-E04A-4958-90E7-CC466173ADCA}"/>
              </a:ext>
            </a:extLst>
          </p:cNvPr>
          <p:cNvSpPr>
            <a:spLocks noGrp="1"/>
          </p:cNvSpPr>
          <p:nvPr>
            <p:ph idx="1"/>
          </p:nvPr>
        </p:nvSpPr>
        <p:spPr>
          <a:xfrm>
            <a:off x="457200" y="1981200"/>
            <a:ext cx="4876800" cy="4343400"/>
          </a:xfrm>
        </p:spPr>
        <p:txBody>
          <a:bodyPr>
            <a:normAutofit fontScale="70000" lnSpcReduction="20000"/>
          </a:bodyPr>
          <a:lstStyle/>
          <a:p>
            <a:pPr marL="0" indent="0">
              <a:buNone/>
            </a:pPr>
            <a:r>
              <a:rPr lang="en-US" dirty="0"/>
              <a:t>“The statute of Louisiana requiring railway companies carrying passengers in their coaches in that State, to provide equal, but separate, accommodations for the…races, by providing two or more passenger coaches for each passenger train…and providing that no person shall be permitted to occupy seats in coaches other than the ones assigned to them…”</a:t>
            </a:r>
          </a:p>
          <a:p>
            <a:pPr marL="0" indent="0">
              <a:buNone/>
            </a:pPr>
            <a:endParaRPr lang="en-US" dirty="0"/>
          </a:p>
          <a:p>
            <a:pPr marL="0" indent="0">
              <a:buNone/>
            </a:pPr>
            <a:r>
              <a:rPr lang="en-US" dirty="0"/>
              <a:t>Justice Henry Billings Brown, 163 US 537 (1896)</a:t>
            </a:r>
          </a:p>
          <a:p>
            <a:endParaRPr lang="en-US" dirty="0"/>
          </a:p>
        </p:txBody>
      </p:sp>
      <p:pic>
        <p:nvPicPr>
          <p:cNvPr id="4" name="Picture 3">
            <a:extLst>
              <a:ext uri="{FF2B5EF4-FFF2-40B4-BE49-F238E27FC236}">
                <a16:creationId xmlns:a16="http://schemas.microsoft.com/office/drawing/2014/main" id="{44777616-A18A-48EA-BADE-D63D8122CEF7}"/>
              </a:ext>
            </a:extLst>
          </p:cNvPr>
          <p:cNvPicPr>
            <a:picLocks noChangeAspect="1"/>
          </p:cNvPicPr>
          <p:nvPr/>
        </p:nvPicPr>
        <p:blipFill>
          <a:blip r:embed="rId3"/>
          <a:stretch>
            <a:fillRect/>
          </a:stretch>
        </p:blipFill>
        <p:spPr>
          <a:xfrm>
            <a:off x="5334000" y="2362200"/>
            <a:ext cx="3304886" cy="2181225"/>
          </a:xfrm>
          <a:prstGeom prst="rect">
            <a:avLst/>
          </a:prstGeom>
        </p:spPr>
      </p:pic>
    </p:spTree>
    <p:extLst>
      <p:ext uri="{BB962C8B-B14F-4D97-AF65-F5344CB8AC3E}">
        <p14:creationId xmlns:p14="http://schemas.microsoft.com/office/powerpoint/2010/main" val="381613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3D43-9DD3-4B87-A522-D262AE4297E8}"/>
              </a:ext>
            </a:extLst>
          </p:cNvPr>
          <p:cNvSpPr>
            <a:spLocks noGrp="1"/>
          </p:cNvSpPr>
          <p:nvPr>
            <p:ph type="title"/>
          </p:nvPr>
        </p:nvSpPr>
        <p:spPr/>
        <p:txBody>
          <a:bodyPr/>
          <a:lstStyle/>
          <a:p>
            <a:r>
              <a:rPr lang="en-US" dirty="0"/>
              <a:t>Quote 1 </a:t>
            </a:r>
          </a:p>
        </p:txBody>
      </p:sp>
      <p:sp>
        <p:nvSpPr>
          <p:cNvPr id="3" name="Content Placeholder 2">
            <a:extLst>
              <a:ext uri="{FF2B5EF4-FFF2-40B4-BE49-F238E27FC236}">
                <a16:creationId xmlns:a16="http://schemas.microsoft.com/office/drawing/2014/main" id="{FDD4A02F-2E1A-4D2F-AE4A-3337EC8D1911}"/>
              </a:ext>
            </a:extLst>
          </p:cNvPr>
          <p:cNvSpPr>
            <a:spLocks noGrp="1"/>
          </p:cNvSpPr>
          <p:nvPr>
            <p:ph idx="1"/>
          </p:nvPr>
        </p:nvSpPr>
        <p:spPr>
          <a:xfrm>
            <a:off x="457200" y="1905000"/>
            <a:ext cx="8229600" cy="3657600"/>
          </a:xfrm>
        </p:spPr>
        <p:txBody>
          <a:bodyPr>
            <a:normAutofit fontScale="92500" lnSpcReduction="10000"/>
          </a:bodyPr>
          <a:lstStyle/>
          <a:p>
            <a:pPr marL="0" indent="0">
              <a:buNone/>
            </a:pPr>
            <a:r>
              <a:rPr lang="en-US" dirty="0"/>
              <a:t>“From the very beginning, our state and national constitutions and laws have laid great emphasis on…safeguards designed to assure fair trials…in which every defendant stands equal before the law. This noble ideal cannot be realized if the poor man charged with crime has to face his accusers without a lawyer to assist him.”</a:t>
            </a:r>
          </a:p>
          <a:p>
            <a:pPr marL="0" indent="0">
              <a:buNone/>
            </a:pPr>
            <a:r>
              <a:rPr lang="en-US" dirty="0"/>
              <a:t>Justice Hugo Black, 372 US 335 (1963)</a:t>
            </a:r>
          </a:p>
        </p:txBody>
      </p:sp>
      <p:sp>
        <p:nvSpPr>
          <p:cNvPr id="4" name="Rectangle 3">
            <a:hlinkClick r:id="rId2" action="ppaction://hlinksldjump"/>
            <a:extLst>
              <a:ext uri="{FF2B5EF4-FFF2-40B4-BE49-F238E27FC236}">
                <a16:creationId xmlns:a16="http://schemas.microsoft.com/office/drawing/2014/main" id="{CC50B605-74A2-4274-AD1B-AC99C6423ADF}"/>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293402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A8B9-522E-46B7-AFC2-AF7E73E4C1DA}"/>
              </a:ext>
            </a:extLst>
          </p:cNvPr>
          <p:cNvSpPr>
            <a:spLocks noGrp="1"/>
          </p:cNvSpPr>
          <p:nvPr>
            <p:ph type="title"/>
          </p:nvPr>
        </p:nvSpPr>
        <p:spPr/>
        <p:txBody>
          <a:bodyPr/>
          <a:lstStyle/>
          <a:p>
            <a:r>
              <a:rPr lang="en-US" dirty="0"/>
              <a:t>Quote 2</a:t>
            </a:r>
          </a:p>
        </p:txBody>
      </p:sp>
      <p:sp>
        <p:nvSpPr>
          <p:cNvPr id="3" name="Content Placeholder 2">
            <a:extLst>
              <a:ext uri="{FF2B5EF4-FFF2-40B4-BE49-F238E27FC236}">
                <a16:creationId xmlns:a16="http://schemas.microsoft.com/office/drawing/2014/main" id="{96152F18-112F-4DFD-A795-E13FCE7CE109}"/>
              </a:ext>
            </a:extLst>
          </p:cNvPr>
          <p:cNvSpPr>
            <a:spLocks noGrp="1"/>
          </p:cNvSpPr>
          <p:nvPr>
            <p:ph idx="1"/>
          </p:nvPr>
        </p:nvSpPr>
        <p:spPr>
          <a:xfrm>
            <a:off x="435429" y="1828800"/>
            <a:ext cx="8229600" cy="4343400"/>
          </a:xfrm>
        </p:spPr>
        <p:txBody>
          <a:bodyPr/>
          <a:lstStyle/>
          <a:p>
            <a:pPr marL="0" indent="0">
              <a:buNone/>
            </a:pPr>
            <a:r>
              <a:rPr lang="en-US" dirty="0"/>
              <a:t>“There seems to us no doubt, on the basis of both text and history, that the Second Amendment conferred an individual right to keep and bear arms. Of course the right was not unlimited, just as the First Amendment’s right of free speech was not[.]”</a:t>
            </a:r>
          </a:p>
          <a:p>
            <a:pPr marL="0" indent="0">
              <a:buNone/>
            </a:pPr>
            <a:r>
              <a:rPr lang="en-US" dirty="0"/>
              <a:t>Justice Antonin Scalia, 554 US 570 (2008)</a:t>
            </a:r>
          </a:p>
        </p:txBody>
      </p:sp>
      <p:sp>
        <p:nvSpPr>
          <p:cNvPr id="4" name="Rectangle 3">
            <a:hlinkClick r:id="rId2" action="ppaction://hlinksldjump"/>
            <a:extLst>
              <a:ext uri="{FF2B5EF4-FFF2-40B4-BE49-F238E27FC236}">
                <a16:creationId xmlns:a16="http://schemas.microsoft.com/office/drawing/2014/main" id="{5A436596-B4D6-4713-AA6F-15D11B5C8EBE}"/>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214524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FD80-5865-42E3-9508-8AE2F9C70AE6}"/>
              </a:ext>
            </a:extLst>
          </p:cNvPr>
          <p:cNvSpPr>
            <a:spLocks noGrp="1"/>
          </p:cNvSpPr>
          <p:nvPr>
            <p:ph type="title"/>
          </p:nvPr>
        </p:nvSpPr>
        <p:spPr/>
        <p:txBody>
          <a:bodyPr/>
          <a:lstStyle/>
          <a:p>
            <a:r>
              <a:rPr lang="en-US" dirty="0"/>
              <a:t>Quote 3</a:t>
            </a:r>
          </a:p>
        </p:txBody>
      </p:sp>
      <p:sp>
        <p:nvSpPr>
          <p:cNvPr id="3" name="Content Placeholder 2">
            <a:extLst>
              <a:ext uri="{FF2B5EF4-FFF2-40B4-BE49-F238E27FC236}">
                <a16:creationId xmlns:a16="http://schemas.microsoft.com/office/drawing/2014/main" id="{D2D30E5C-D525-4595-81D1-2A6739B38F5C}"/>
              </a:ext>
            </a:extLst>
          </p:cNvPr>
          <p:cNvSpPr>
            <a:spLocks noGrp="1"/>
          </p:cNvSpPr>
          <p:nvPr>
            <p:ph idx="1"/>
          </p:nvPr>
        </p:nvSpPr>
        <p:spPr/>
        <p:txBody>
          <a:bodyPr/>
          <a:lstStyle/>
          <a:p>
            <a:pPr marL="0" indent="0">
              <a:buNone/>
            </a:pPr>
            <a:r>
              <a:rPr lang="en-US" dirty="0"/>
              <a:t>“A school need not tolerate student speech that is inconsistent with its basic educational mission, even though the government could not censor similar speech outside the school.”</a:t>
            </a:r>
          </a:p>
          <a:p>
            <a:pPr marL="0" indent="0">
              <a:buNone/>
            </a:pPr>
            <a:endParaRPr lang="en-US" dirty="0"/>
          </a:p>
          <a:p>
            <a:pPr marL="0" indent="0">
              <a:buNone/>
            </a:pPr>
            <a:r>
              <a:rPr lang="en-US" dirty="0"/>
              <a:t>Justice Byron White, 484 US 260 (1988)</a:t>
            </a:r>
          </a:p>
        </p:txBody>
      </p:sp>
      <p:sp>
        <p:nvSpPr>
          <p:cNvPr id="4" name="Rectangle 3">
            <a:hlinkClick r:id="rId2" action="ppaction://hlinksldjump"/>
            <a:extLst>
              <a:ext uri="{FF2B5EF4-FFF2-40B4-BE49-F238E27FC236}">
                <a16:creationId xmlns:a16="http://schemas.microsoft.com/office/drawing/2014/main" id="{B785C79B-A256-4ADD-B34D-22A9C9D2B74D}"/>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1835488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DBBE-8FDA-48E4-8EAC-4EDC7893408B}"/>
              </a:ext>
            </a:extLst>
          </p:cNvPr>
          <p:cNvSpPr>
            <a:spLocks noGrp="1"/>
          </p:cNvSpPr>
          <p:nvPr>
            <p:ph type="title"/>
          </p:nvPr>
        </p:nvSpPr>
        <p:spPr/>
        <p:txBody>
          <a:bodyPr/>
          <a:lstStyle/>
          <a:p>
            <a:r>
              <a:rPr lang="en-US" dirty="0"/>
              <a:t>Quote 4</a:t>
            </a:r>
          </a:p>
        </p:txBody>
      </p:sp>
      <p:sp>
        <p:nvSpPr>
          <p:cNvPr id="3" name="Content Placeholder 2">
            <a:extLst>
              <a:ext uri="{FF2B5EF4-FFF2-40B4-BE49-F238E27FC236}">
                <a16:creationId xmlns:a16="http://schemas.microsoft.com/office/drawing/2014/main" id="{A66B4FA2-BCCE-496D-BDED-9220763242AF}"/>
              </a:ext>
            </a:extLst>
          </p:cNvPr>
          <p:cNvSpPr>
            <a:spLocks noGrp="1"/>
          </p:cNvSpPr>
          <p:nvPr>
            <p:ph idx="1"/>
          </p:nvPr>
        </p:nvSpPr>
        <p:spPr/>
        <p:txBody>
          <a:bodyPr/>
          <a:lstStyle/>
          <a:p>
            <a:pPr marL="0" indent="0">
              <a:buNone/>
            </a:pPr>
            <a:r>
              <a:rPr lang="en-US" dirty="0"/>
              <a:t>“There can be no doubt that the Fifth Amendment… serves to protect persons in all settings in which their freedom of action is curtailed (</a:t>
            </a:r>
            <a:r>
              <a:rPr lang="en-US" i="1" dirty="0"/>
              <a:t>restricted, reduced, lessened</a:t>
            </a:r>
            <a:r>
              <a:rPr lang="en-US" dirty="0"/>
              <a:t>) in any significant way from being compelled to incriminate themselves.”</a:t>
            </a:r>
          </a:p>
          <a:p>
            <a:pPr marL="0" indent="0">
              <a:buNone/>
            </a:pPr>
            <a:r>
              <a:rPr lang="en-US" dirty="0"/>
              <a:t>Justice Earl Warren, 384 US 436 (1966)</a:t>
            </a:r>
          </a:p>
        </p:txBody>
      </p:sp>
      <p:sp>
        <p:nvSpPr>
          <p:cNvPr id="4" name="Rectangle 3">
            <a:hlinkClick r:id="rId2" action="ppaction://hlinksldjump"/>
            <a:extLst>
              <a:ext uri="{FF2B5EF4-FFF2-40B4-BE49-F238E27FC236}">
                <a16:creationId xmlns:a16="http://schemas.microsoft.com/office/drawing/2014/main" id="{3BF5DB48-0C69-4E24-8353-83C4BC3CBF98}"/>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325645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2890-9981-48A4-A8C7-7B063C38C5C4}"/>
              </a:ext>
            </a:extLst>
          </p:cNvPr>
          <p:cNvSpPr>
            <a:spLocks noGrp="1"/>
          </p:cNvSpPr>
          <p:nvPr>
            <p:ph type="title"/>
          </p:nvPr>
        </p:nvSpPr>
        <p:spPr/>
        <p:txBody>
          <a:bodyPr/>
          <a:lstStyle/>
          <a:p>
            <a:r>
              <a:rPr lang="en-US" dirty="0"/>
              <a:t>Quote 5</a:t>
            </a:r>
          </a:p>
        </p:txBody>
      </p:sp>
      <p:sp>
        <p:nvSpPr>
          <p:cNvPr id="3" name="Content Placeholder 2">
            <a:extLst>
              <a:ext uri="{FF2B5EF4-FFF2-40B4-BE49-F238E27FC236}">
                <a16:creationId xmlns:a16="http://schemas.microsoft.com/office/drawing/2014/main" id="{6B16F9B8-FED0-44FB-A505-5384787601DC}"/>
              </a:ext>
            </a:extLst>
          </p:cNvPr>
          <p:cNvSpPr>
            <a:spLocks noGrp="1"/>
          </p:cNvSpPr>
          <p:nvPr>
            <p:ph idx="1"/>
          </p:nvPr>
        </p:nvSpPr>
        <p:spPr/>
        <p:txBody>
          <a:bodyPr/>
          <a:lstStyle/>
          <a:p>
            <a:pPr marL="0" indent="0">
              <a:buNone/>
            </a:pPr>
            <a:r>
              <a:rPr lang="en-US" dirty="0"/>
              <a:t>"It is emphatically the province and duty of the judicial department to say what the law is. Those who apply the rule to particular cases, must of necessity expound and interpret that rule. If two laws conflict with each other, the courts must decide on the operation of each."</a:t>
            </a:r>
          </a:p>
          <a:p>
            <a:pPr marL="0" indent="0">
              <a:buNone/>
            </a:pPr>
            <a:r>
              <a:rPr lang="en-US" dirty="0"/>
              <a:t>Chief Justice John Marshall, 5 US 137 (1803)</a:t>
            </a:r>
          </a:p>
        </p:txBody>
      </p:sp>
      <p:sp>
        <p:nvSpPr>
          <p:cNvPr id="4" name="Rectangle 3">
            <a:hlinkClick r:id="rId2" action="ppaction://hlinksldjump"/>
            <a:extLst>
              <a:ext uri="{FF2B5EF4-FFF2-40B4-BE49-F238E27FC236}">
                <a16:creationId xmlns:a16="http://schemas.microsoft.com/office/drawing/2014/main" id="{2191ECE1-E462-4162-87D0-B228E5970987}"/>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238701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4D98-EF11-4AF8-B7C9-581D158E9F64}"/>
              </a:ext>
            </a:extLst>
          </p:cNvPr>
          <p:cNvSpPr>
            <a:spLocks noGrp="1"/>
          </p:cNvSpPr>
          <p:nvPr>
            <p:ph type="title"/>
          </p:nvPr>
        </p:nvSpPr>
        <p:spPr/>
        <p:txBody>
          <a:bodyPr/>
          <a:lstStyle/>
          <a:p>
            <a:r>
              <a:rPr lang="en-US" dirty="0"/>
              <a:t>Quote 6</a:t>
            </a:r>
          </a:p>
        </p:txBody>
      </p:sp>
      <p:sp>
        <p:nvSpPr>
          <p:cNvPr id="3" name="Content Placeholder 2">
            <a:extLst>
              <a:ext uri="{FF2B5EF4-FFF2-40B4-BE49-F238E27FC236}">
                <a16:creationId xmlns:a16="http://schemas.microsoft.com/office/drawing/2014/main" id="{D4D3082F-78DA-465A-9735-89B25DDD5C27}"/>
              </a:ext>
            </a:extLst>
          </p:cNvPr>
          <p:cNvSpPr>
            <a:spLocks noGrp="1"/>
          </p:cNvSpPr>
          <p:nvPr>
            <p:ph idx="1"/>
          </p:nvPr>
        </p:nvSpPr>
        <p:spPr/>
        <p:txBody>
          <a:bodyPr/>
          <a:lstStyle/>
          <a:p>
            <a:pPr marL="0" indent="0">
              <a:buNone/>
            </a:pPr>
            <a:r>
              <a:rPr lang="en-US" dirty="0"/>
              <a:t>“Unless appropriate due process of law is followed, even the juvenile who has violated the law may not feel that he is being fairly treated…”</a:t>
            </a:r>
          </a:p>
          <a:p>
            <a:pPr marL="0" indent="0">
              <a:buNone/>
            </a:pPr>
            <a:endParaRPr lang="en-US" dirty="0"/>
          </a:p>
          <a:p>
            <a:pPr marL="0" indent="0">
              <a:buNone/>
            </a:pPr>
            <a:r>
              <a:rPr lang="en-US" dirty="0"/>
              <a:t>Justice Abe Fortas, 387 US 1 (1967)</a:t>
            </a:r>
          </a:p>
        </p:txBody>
      </p:sp>
      <p:sp>
        <p:nvSpPr>
          <p:cNvPr id="4" name="Rectangle 3">
            <a:hlinkClick r:id="rId2" action="ppaction://hlinksldjump"/>
            <a:extLst>
              <a:ext uri="{FF2B5EF4-FFF2-40B4-BE49-F238E27FC236}">
                <a16:creationId xmlns:a16="http://schemas.microsoft.com/office/drawing/2014/main" id="{8A2CF88B-C014-4F5C-9CA1-3C0C83BFC65B}"/>
              </a:ext>
            </a:extLst>
          </p:cNvPr>
          <p:cNvSpPr/>
          <p:nvPr/>
        </p:nvSpPr>
        <p:spPr>
          <a:xfrm>
            <a:off x="3200400" y="55626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123672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B43B-F834-468F-A4F4-004B032364C7}"/>
              </a:ext>
            </a:extLst>
          </p:cNvPr>
          <p:cNvSpPr>
            <a:spLocks noGrp="1"/>
          </p:cNvSpPr>
          <p:nvPr>
            <p:ph type="title"/>
          </p:nvPr>
        </p:nvSpPr>
        <p:spPr/>
        <p:txBody>
          <a:bodyPr/>
          <a:lstStyle/>
          <a:p>
            <a:r>
              <a:rPr lang="en-US" dirty="0"/>
              <a:t>Quote 7</a:t>
            </a:r>
          </a:p>
        </p:txBody>
      </p:sp>
      <p:sp>
        <p:nvSpPr>
          <p:cNvPr id="3" name="Content Placeholder 2">
            <a:extLst>
              <a:ext uri="{FF2B5EF4-FFF2-40B4-BE49-F238E27FC236}">
                <a16:creationId xmlns:a16="http://schemas.microsoft.com/office/drawing/2014/main" id="{DEAC7BA9-E8DD-437F-9F05-3B0C3301F27E}"/>
              </a:ext>
            </a:extLst>
          </p:cNvPr>
          <p:cNvSpPr>
            <a:spLocks noGrp="1"/>
          </p:cNvSpPr>
          <p:nvPr>
            <p:ph idx="1"/>
          </p:nvPr>
        </p:nvSpPr>
        <p:spPr/>
        <p:txBody>
          <a:bodyPr>
            <a:normAutofit/>
          </a:bodyPr>
          <a:lstStyle/>
          <a:p>
            <a:pPr marL="0" indent="0">
              <a:buNone/>
            </a:pPr>
            <a:r>
              <a:rPr lang="en-US" sz="3000" dirty="0"/>
              <a:t>“Neither the doctrine of separation of powers nor the generalized need for confidentiality of high-level communications…can sustain an absolute, unqualified Presidential privilege of immunity from judicial process under all circumstances. …This…must be considered in light of our historic commitment to the rule of law.”</a:t>
            </a:r>
          </a:p>
          <a:p>
            <a:pPr marL="0" indent="0">
              <a:buNone/>
            </a:pPr>
            <a:r>
              <a:rPr lang="en-US" sz="3000" dirty="0"/>
              <a:t>Justice Warren Burger, 418 US 683 (1974)</a:t>
            </a:r>
          </a:p>
        </p:txBody>
      </p:sp>
      <p:sp>
        <p:nvSpPr>
          <p:cNvPr id="4" name="Rectangle 3">
            <a:hlinkClick r:id="rId2" action="ppaction://hlinksldjump"/>
            <a:extLst>
              <a:ext uri="{FF2B5EF4-FFF2-40B4-BE49-F238E27FC236}">
                <a16:creationId xmlns:a16="http://schemas.microsoft.com/office/drawing/2014/main" id="{6DB794F5-45F8-4364-A32F-479D633451B7}"/>
              </a:ext>
            </a:extLst>
          </p:cNvPr>
          <p:cNvSpPr/>
          <p:nvPr/>
        </p:nvSpPr>
        <p:spPr>
          <a:xfrm>
            <a:off x="3200400" y="5715000"/>
            <a:ext cx="2362200" cy="685800"/>
          </a:xfrm>
          <a:prstGeom prst="rect">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Answer</a:t>
            </a:r>
          </a:p>
        </p:txBody>
      </p:sp>
    </p:spTree>
    <p:extLst>
      <p:ext uri="{BB962C8B-B14F-4D97-AF65-F5344CB8AC3E}">
        <p14:creationId xmlns:p14="http://schemas.microsoft.com/office/powerpoint/2010/main" val="982113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2169</TotalTime>
  <Words>1438</Words>
  <Application>Microsoft Office PowerPoint</Application>
  <PresentationFormat>On-screen Show (4:3)</PresentationFormat>
  <Paragraphs>125</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Bernard MT Condensed</vt:lpstr>
      <vt:lpstr>Calibri</vt:lpstr>
      <vt:lpstr>Cambria</vt:lpstr>
      <vt:lpstr>Comic Sans MS</vt:lpstr>
      <vt:lpstr>Curriculum Wheel</vt:lpstr>
      <vt:lpstr>Quoting the Case</vt:lpstr>
      <vt:lpstr>Each slide has a quote from a landmark supreme Court opinion </vt:lpstr>
      <vt:lpstr>Quote 1 </vt:lpstr>
      <vt:lpstr>Quote 2</vt:lpstr>
      <vt:lpstr>Quote 3</vt:lpstr>
      <vt:lpstr>Quote 4</vt:lpstr>
      <vt:lpstr>Quote 5</vt:lpstr>
      <vt:lpstr>Quote 6</vt:lpstr>
      <vt:lpstr>Quote 7</vt:lpstr>
      <vt:lpstr>Quote 8</vt:lpstr>
      <vt:lpstr>Quote 9</vt:lpstr>
      <vt:lpstr>Quote 10</vt:lpstr>
      <vt:lpstr>Quote 11</vt:lpstr>
      <vt:lpstr>Answers </vt:lpstr>
      <vt:lpstr>Gideon v. Wainwright </vt:lpstr>
      <vt:lpstr>D.C. v. Heller </vt:lpstr>
      <vt:lpstr>Hazelwood v. Kuhlmeier </vt:lpstr>
      <vt:lpstr>Miranda v. Arizona</vt:lpstr>
      <vt:lpstr>Marbury v. Madison </vt:lpstr>
      <vt:lpstr>In re Gault </vt:lpstr>
      <vt:lpstr>U.S. v. Nixon </vt:lpstr>
      <vt:lpstr>Brown v. Board of Education </vt:lpstr>
      <vt:lpstr>Tinker v. Des Moines </vt:lpstr>
      <vt:lpstr>Bush v. Gore </vt:lpstr>
      <vt:lpstr>Plessy v. Ferguson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 Watson</dc:creator>
  <cp:lastModifiedBy>Pitts, Annette</cp:lastModifiedBy>
  <cp:revision>64</cp:revision>
  <dcterms:created xsi:type="dcterms:W3CDTF">2015-08-19T15:57:22Z</dcterms:created>
  <dcterms:modified xsi:type="dcterms:W3CDTF">2020-01-09T19:50:28Z</dcterms:modified>
</cp:coreProperties>
</file>