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76" r:id="rId3"/>
    <p:sldId id="762" r:id="rId4"/>
    <p:sldId id="764" r:id="rId5"/>
    <p:sldId id="275" r:id="rId6"/>
    <p:sldId id="711" r:id="rId7"/>
    <p:sldId id="277" r:id="rId8"/>
    <p:sldId id="765" r:id="rId9"/>
    <p:sldId id="273" r:id="rId10"/>
    <p:sldId id="766" r:id="rId11"/>
    <p:sldId id="278" r:id="rId12"/>
    <p:sldId id="258" r:id="rId13"/>
    <p:sldId id="269" r:id="rId14"/>
    <p:sldId id="270" r:id="rId15"/>
    <p:sldId id="271" r:id="rId16"/>
    <p:sldId id="274" r:id="rId17"/>
    <p:sldId id="767" r:id="rId18"/>
    <p:sldId id="635" r:id="rId19"/>
    <p:sldId id="769" r:id="rId20"/>
    <p:sldId id="757" r:id="rId21"/>
    <p:sldId id="264" r:id="rId22"/>
    <p:sldId id="266" r:id="rId23"/>
    <p:sldId id="771" r:id="rId24"/>
    <p:sldId id="756" r:id="rId25"/>
    <p:sldId id="312" r:id="rId26"/>
    <p:sldId id="772" r:id="rId27"/>
    <p:sldId id="77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20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41" autoAdjust="0"/>
    <p:restoredTop sz="82764" autoAdjust="0"/>
  </p:normalViewPr>
  <p:slideViewPr>
    <p:cSldViewPr snapToGrid="0">
      <p:cViewPr varScale="1">
        <p:scale>
          <a:sx n="56" d="100"/>
          <a:sy n="56" d="100"/>
        </p:scale>
        <p:origin x="876" y="44"/>
      </p:cViewPr>
      <p:guideLst/>
    </p:cSldViewPr>
  </p:slideViewPr>
  <p:notesTextViewPr>
    <p:cViewPr>
      <p:scale>
        <a:sx n="1" d="1"/>
        <a:sy n="1" d="1"/>
      </p:scale>
      <p:origin x="0" y="0"/>
    </p:cViewPr>
  </p:notesTextViewPr>
  <p:notesViewPr>
    <p:cSldViewPr snapToGrid="0">
      <p:cViewPr varScale="1">
        <p:scale>
          <a:sx n="48" d="100"/>
          <a:sy n="48" d="100"/>
        </p:scale>
        <p:origin x="1732" y="2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A7C7F9-44D3-47D1-B75C-CD018B2B5C50}" type="datetimeFigureOut">
              <a:rPr lang="en-US" smtClean="0"/>
              <a:t>9/18/2023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1E7DCB-B304-4649-B844-A80E5CA3BD24}" type="slidenum">
              <a:rPr lang="en-US" smtClean="0"/>
              <a:t>‹#›</a:t>
            </a:fld>
            <a:endParaRPr lang="en-US" dirty="0"/>
          </a:p>
        </p:txBody>
      </p:sp>
    </p:spTree>
    <p:extLst>
      <p:ext uri="{BB962C8B-B14F-4D97-AF65-F5344CB8AC3E}">
        <p14:creationId xmlns:p14="http://schemas.microsoft.com/office/powerpoint/2010/main" val="1230072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Integrity and ask for definitions. Let students know today we will discuss integrity, the courts, and the Constitution. Highlight Latin origin.</a:t>
            </a:r>
          </a:p>
        </p:txBody>
      </p:sp>
      <p:sp>
        <p:nvSpPr>
          <p:cNvPr id="4" name="Slide Number Placeholder 3"/>
          <p:cNvSpPr>
            <a:spLocks noGrp="1"/>
          </p:cNvSpPr>
          <p:nvPr>
            <p:ph type="sldNum" sz="quarter" idx="5"/>
          </p:nvPr>
        </p:nvSpPr>
        <p:spPr/>
        <p:txBody>
          <a:bodyPr/>
          <a:lstStyle/>
          <a:p>
            <a:fld id="{661E7DCB-B304-4649-B844-A80E5CA3BD24}" type="slidenum">
              <a:rPr lang="en-US" smtClean="0"/>
              <a:t>1</a:t>
            </a:fld>
            <a:endParaRPr lang="en-US" dirty="0"/>
          </a:p>
        </p:txBody>
      </p:sp>
    </p:spTree>
    <p:extLst>
      <p:ext uri="{BB962C8B-B14F-4D97-AF65-F5344CB8AC3E}">
        <p14:creationId xmlns:p14="http://schemas.microsoft.com/office/powerpoint/2010/main" val="1267796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ENGAGEMENT: Have individual students read each separate line. Stop after first line and highlight the first three words….We the People…</a:t>
            </a:r>
          </a:p>
          <a:p>
            <a:r>
              <a:rPr lang="en-US" dirty="0"/>
              <a:t>Why does the Constitution start with this phrase? What does it mean?</a:t>
            </a:r>
          </a:p>
        </p:txBody>
      </p:sp>
      <p:sp>
        <p:nvSpPr>
          <p:cNvPr id="4" name="Slide Number Placeholder 3"/>
          <p:cNvSpPr>
            <a:spLocks noGrp="1"/>
          </p:cNvSpPr>
          <p:nvPr>
            <p:ph type="sldNum" sz="quarter" idx="5"/>
          </p:nvPr>
        </p:nvSpPr>
        <p:spPr/>
        <p:txBody>
          <a:bodyPr/>
          <a:lstStyle/>
          <a:p>
            <a:fld id="{661E7DCB-B304-4649-B844-A80E5CA3BD24}" type="slidenum">
              <a:rPr lang="en-US" smtClean="0"/>
              <a:t>12</a:t>
            </a:fld>
            <a:endParaRPr lang="en-US" dirty="0"/>
          </a:p>
        </p:txBody>
      </p:sp>
    </p:spTree>
    <p:extLst>
      <p:ext uri="{BB962C8B-B14F-4D97-AF65-F5344CB8AC3E}">
        <p14:creationId xmlns:p14="http://schemas.microsoft.com/office/powerpoint/2010/main" val="20335835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 the wording in Article III Section 1. </a:t>
            </a:r>
          </a:p>
          <a:p>
            <a:endParaRPr lang="en-US" dirty="0"/>
          </a:p>
          <a:p>
            <a:r>
              <a:rPr lang="en-US" dirty="0"/>
              <a:t>Put great emphasis on the sentence that reads …shall hold their offices during good Behaviour. Ask students what that means. This for federal judges. Make sure students know that state court judges have different selection methods and different terms of office.</a:t>
            </a:r>
          </a:p>
        </p:txBody>
      </p:sp>
      <p:sp>
        <p:nvSpPr>
          <p:cNvPr id="4" name="Slide Number Placeholder 3"/>
          <p:cNvSpPr>
            <a:spLocks noGrp="1"/>
          </p:cNvSpPr>
          <p:nvPr>
            <p:ph type="sldNum" sz="quarter" idx="5"/>
          </p:nvPr>
        </p:nvSpPr>
        <p:spPr/>
        <p:txBody>
          <a:bodyPr/>
          <a:lstStyle/>
          <a:p>
            <a:fld id="{661E7DCB-B304-4649-B844-A80E5CA3BD24}" type="slidenum">
              <a:rPr lang="en-US" smtClean="0"/>
              <a:t>16</a:t>
            </a:fld>
            <a:endParaRPr lang="en-US" dirty="0"/>
          </a:p>
        </p:txBody>
      </p:sp>
    </p:spTree>
    <p:extLst>
      <p:ext uri="{BB962C8B-B14F-4D97-AF65-F5344CB8AC3E}">
        <p14:creationId xmlns:p14="http://schemas.microsoft.com/office/powerpoint/2010/main" val="34874837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Highlight how cases come to the courts.</a:t>
            </a:r>
          </a:p>
          <a:p>
            <a:endParaRPr lang="en-US" dirty="0"/>
          </a:p>
        </p:txBody>
      </p:sp>
      <p:sp>
        <p:nvSpPr>
          <p:cNvPr id="4" name="Slide Number Placeholder 3"/>
          <p:cNvSpPr>
            <a:spLocks noGrp="1"/>
          </p:cNvSpPr>
          <p:nvPr>
            <p:ph type="sldNum" sz="quarter" idx="10"/>
          </p:nvPr>
        </p:nvSpPr>
        <p:spPr/>
        <p:txBody>
          <a:bodyPr/>
          <a:lstStyle/>
          <a:p>
            <a:fld id="{3937D7E5-A3A5-498F-BFE2-43E71550A809}" type="slidenum">
              <a:rPr lang="en-US" smtClean="0"/>
              <a:t>18</a:t>
            </a:fld>
            <a:endParaRPr lang="en-US" dirty="0"/>
          </a:p>
        </p:txBody>
      </p:sp>
    </p:spTree>
    <p:extLst>
      <p:ext uri="{BB962C8B-B14F-4D97-AF65-F5344CB8AC3E}">
        <p14:creationId xmlns:p14="http://schemas.microsoft.com/office/powerpoint/2010/main" val="22380467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jury listens to the </a:t>
            </a:r>
            <a:r>
              <a:rPr lang="en-US" b="1" dirty="0"/>
              <a:t>evidence</a:t>
            </a:r>
            <a:r>
              <a:rPr lang="en-US" dirty="0"/>
              <a:t> during a trial, decides what </a:t>
            </a:r>
            <a:r>
              <a:rPr lang="en-US" b="1" dirty="0"/>
              <a:t>facts</a:t>
            </a:r>
            <a:r>
              <a:rPr lang="en-US" dirty="0"/>
              <a:t> the evidence has established. The Judge applies the law.</a:t>
            </a:r>
          </a:p>
          <a:p>
            <a:r>
              <a:rPr lang="en-US" dirty="0"/>
              <a:t>The jury decides whether a defendant is "guilty" or "not guilty" in criminal cases, and "liable" or "not liable" in civil cases.</a:t>
            </a:r>
          </a:p>
          <a:p>
            <a:endParaRPr lang="en-US" dirty="0"/>
          </a:p>
          <a:p>
            <a:endParaRPr lang="en-US" dirty="0"/>
          </a:p>
        </p:txBody>
      </p:sp>
      <p:sp>
        <p:nvSpPr>
          <p:cNvPr id="4" name="Slide Number Placeholder 3"/>
          <p:cNvSpPr>
            <a:spLocks noGrp="1"/>
          </p:cNvSpPr>
          <p:nvPr>
            <p:ph type="sldNum" sz="quarter" idx="10"/>
          </p:nvPr>
        </p:nvSpPr>
        <p:spPr/>
        <p:txBody>
          <a:bodyPr/>
          <a:lstStyle/>
          <a:p>
            <a:fld id="{3937D7E5-A3A5-498F-BFE2-43E71550A809}" type="slidenum">
              <a:rPr lang="en-US" smtClean="0"/>
              <a:t>19</a:t>
            </a:fld>
            <a:endParaRPr lang="en-US" dirty="0"/>
          </a:p>
        </p:txBody>
      </p:sp>
    </p:spTree>
    <p:extLst>
      <p:ext uri="{BB962C8B-B14F-4D97-AF65-F5344CB8AC3E}">
        <p14:creationId xmlns:p14="http://schemas.microsoft.com/office/powerpoint/2010/main" val="33741026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rules judges must follow and apply. Such as the US Constitution and state constitutions, case law, etc.</a:t>
            </a:r>
          </a:p>
          <a:p>
            <a:endParaRPr lang="en-US" dirty="0"/>
          </a:p>
        </p:txBody>
      </p:sp>
      <p:sp>
        <p:nvSpPr>
          <p:cNvPr id="4" name="Slide Number Placeholder 3"/>
          <p:cNvSpPr>
            <a:spLocks noGrp="1"/>
          </p:cNvSpPr>
          <p:nvPr>
            <p:ph type="sldNum" sz="quarter" idx="5"/>
          </p:nvPr>
        </p:nvSpPr>
        <p:spPr/>
        <p:txBody>
          <a:bodyPr/>
          <a:lstStyle/>
          <a:p>
            <a:fld id="{661E7DCB-B304-4649-B844-A80E5CA3BD24}" type="slidenum">
              <a:rPr lang="en-US" smtClean="0"/>
              <a:t>20</a:t>
            </a:fld>
            <a:endParaRPr lang="en-US" dirty="0"/>
          </a:p>
        </p:txBody>
      </p:sp>
    </p:spTree>
    <p:extLst>
      <p:ext uri="{BB962C8B-B14F-4D97-AF65-F5344CB8AC3E}">
        <p14:creationId xmlns:p14="http://schemas.microsoft.com/office/powerpoint/2010/main" val="37117985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ENGAGEMENT: Interact with students to discuss.</a:t>
            </a:r>
          </a:p>
        </p:txBody>
      </p:sp>
      <p:sp>
        <p:nvSpPr>
          <p:cNvPr id="4" name="Slide Number Placeholder 3"/>
          <p:cNvSpPr>
            <a:spLocks noGrp="1"/>
          </p:cNvSpPr>
          <p:nvPr>
            <p:ph type="sldNum" sz="quarter" idx="5"/>
          </p:nvPr>
        </p:nvSpPr>
        <p:spPr/>
        <p:txBody>
          <a:bodyPr/>
          <a:lstStyle/>
          <a:p>
            <a:fld id="{661E7DCB-B304-4649-B844-A80E5CA3BD24}" type="slidenum">
              <a:rPr lang="en-US" smtClean="0"/>
              <a:t>21</a:t>
            </a:fld>
            <a:endParaRPr lang="en-US" dirty="0"/>
          </a:p>
        </p:txBody>
      </p:sp>
    </p:spTree>
    <p:extLst>
      <p:ext uri="{BB962C8B-B14F-4D97-AF65-F5344CB8AC3E}">
        <p14:creationId xmlns:p14="http://schemas.microsoft.com/office/powerpoint/2010/main" val="4752620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ENGAGEMENT: Make sure to emphasize that students can demonstrate integrity and good citizenship by respecting others’ property, treating people with dignity and kindness, etc.</a:t>
            </a:r>
          </a:p>
          <a:p>
            <a:r>
              <a:rPr lang="en-US" dirty="0"/>
              <a:t>Let students know that bullying and damaging other people’s property is NOT acting with integrity. </a:t>
            </a:r>
          </a:p>
          <a:p>
            <a:r>
              <a:rPr lang="en-US" dirty="0"/>
              <a:t>Highlight civic virtue as the character or qualities of a good participant in a system of government. Discuss how they can demonstrate integrity at home, school, and in the community.  As they become adults, what duties and responsibilities will they need to fulfill?</a:t>
            </a:r>
          </a:p>
        </p:txBody>
      </p:sp>
      <p:sp>
        <p:nvSpPr>
          <p:cNvPr id="4" name="Slide Number Placeholder 3"/>
          <p:cNvSpPr>
            <a:spLocks noGrp="1"/>
          </p:cNvSpPr>
          <p:nvPr>
            <p:ph type="sldNum" sz="quarter" idx="5"/>
          </p:nvPr>
        </p:nvSpPr>
        <p:spPr/>
        <p:txBody>
          <a:bodyPr/>
          <a:lstStyle/>
          <a:p>
            <a:fld id="{661E7DCB-B304-4649-B844-A80E5CA3BD24}" type="slidenum">
              <a:rPr lang="en-US" smtClean="0"/>
              <a:t>22</a:t>
            </a:fld>
            <a:endParaRPr lang="en-US" dirty="0"/>
          </a:p>
        </p:txBody>
      </p:sp>
    </p:spTree>
    <p:extLst>
      <p:ext uri="{BB962C8B-B14F-4D97-AF65-F5344CB8AC3E}">
        <p14:creationId xmlns:p14="http://schemas.microsoft.com/office/powerpoint/2010/main" val="39770844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Walk through the steps in a jury trial.  Pretend to be climbing stairs. As time permits, demonstrate the role of jurors, judges, and attorneys.</a:t>
            </a:r>
          </a:p>
          <a:p>
            <a:endParaRPr lang="en-US" dirty="0"/>
          </a:p>
          <a:p>
            <a:r>
              <a:rPr lang="en-US" dirty="0"/>
              <a:t>(See prep assignments for students if desired.)</a:t>
            </a:r>
          </a:p>
          <a:p>
            <a:endParaRPr lang="en-US" dirty="0"/>
          </a:p>
        </p:txBody>
      </p:sp>
      <p:sp>
        <p:nvSpPr>
          <p:cNvPr id="4" name="Slide Number Placeholder 3"/>
          <p:cNvSpPr>
            <a:spLocks noGrp="1"/>
          </p:cNvSpPr>
          <p:nvPr>
            <p:ph type="sldNum" sz="quarter" idx="5"/>
          </p:nvPr>
        </p:nvSpPr>
        <p:spPr/>
        <p:txBody>
          <a:bodyPr/>
          <a:lstStyle/>
          <a:p>
            <a:fld id="{0499F784-F7C0-4EA0-B6AA-11800BA126A1}" type="slidenum">
              <a:rPr lang="en-US" smtClean="0"/>
              <a:t>23</a:t>
            </a:fld>
            <a:endParaRPr lang="en-US" dirty="0"/>
          </a:p>
        </p:txBody>
      </p:sp>
    </p:spTree>
    <p:extLst>
      <p:ext uri="{BB962C8B-B14F-4D97-AF65-F5344CB8AC3E}">
        <p14:creationId xmlns:p14="http://schemas.microsoft.com/office/powerpoint/2010/main" val="6732894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Walk through the steps in a jury trial.</a:t>
            </a:r>
          </a:p>
          <a:p>
            <a:endParaRPr lang="en-US" dirty="0"/>
          </a:p>
          <a:p>
            <a:r>
              <a:rPr lang="en-US" dirty="0"/>
              <a:t>(See prep assignments for students if desired.)</a:t>
            </a:r>
          </a:p>
          <a:p>
            <a:endParaRPr lang="en-US" dirty="0"/>
          </a:p>
        </p:txBody>
      </p:sp>
      <p:sp>
        <p:nvSpPr>
          <p:cNvPr id="4" name="Slide Number Placeholder 3"/>
          <p:cNvSpPr>
            <a:spLocks noGrp="1"/>
          </p:cNvSpPr>
          <p:nvPr>
            <p:ph type="sldNum" sz="quarter" idx="5"/>
          </p:nvPr>
        </p:nvSpPr>
        <p:spPr/>
        <p:txBody>
          <a:bodyPr/>
          <a:lstStyle/>
          <a:p>
            <a:fld id="{0499F784-F7C0-4EA0-B6AA-11800BA126A1}" type="slidenum">
              <a:rPr lang="en-US" smtClean="0"/>
              <a:t>24</a:t>
            </a:fld>
            <a:endParaRPr lang="en-US" dirty="0"/>
          </a:p>
        </p:txBody>
      </p:sp>
    </p:spTree>
    <p:extLst>
      <p:ext uri="{BB962C8B-B14F-4D97-AF65-F5344CB8AC3E}">
        <p14:creationId xmlns:p14="http://schemas.microsoft.com/office/powerpoint/2010/main" val="12381423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how the trial courts and appellate courts work at the state and federal levels. You could use a real case. I have many that are appropriate for various grade levels.</a:t>
            </a:r>
          </a:p>
        </p:txBody>
      </p:sp>
      <p:sp>
        <p:nvSpPr>
          <p:cNvPr id="4" name="Slide Number Placeholder 3"/>
          <p:cNvSpPr>
            <a:spLocks noGrp="1"/>
          </p:cNvSpPr>
          <p:nvPr>
            <p:ph type="sldNum" sz="quarter" idx="5"/>
          </p:nvPr>
        </p:nvSpPr>
        <p:spPr/>
        <p:txBody>
          <a:bodyPr/>
          <a:lstStyle/>
          <a:p>
            <a:fld id="{0499F784-F7C0-4EA0-B6AA-11800BA126A1}" type="slidenum">
              <a:rPr lang="en-US" smtClean="0"/>
              <a:t>25</a:t>
            </a:fld>
            <a:endParaRPr lang="en-US" dirty="0"/>
          </a:p>
        </p:txBody>
      </p:sp>
    </p:spTree>
    <p:extLst>
      <p:ext uri="{BB962C8B-B14F-4D97-AF65-F5344CB8AC3E}">
        <p14:creationId xmlns:p14="http://schemas.microsoft.com/office/powerpoint/2010/main" val="339015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self and background as a lawyer and judge. Let students know that we have courts at the state and federal levels. We also have laws at the state and federal levels. Equate federal with national.</a:t>
            </a:r>
          </a:p>
        </p:txBody>
      </p:sp>
      <p:sp>
        <p:nvSpPr>
          <p:cNvPr id="4" name="Slide Number Placeholder 3"/>
          <p:cNvSpPr>
            <a:spLocks noGrp="1"/>
          </p:cNvSpPr>
          <p:nvPr>
            <p:ph type="sldNum" sz="quarter" idx="5"/>
          </p:nvPr>
        </p:nvSpPr>
        <p:spPr/>
        <p:txBody>
          <a:bodyPr/>
          <a:lstStyle/>
          <a:p>
            <a:fld id="{661E7DCB-B304-4649-B844-A80E5CA3BD24}" type="slidenum">
              <a:rPr lang="en-US" smtClean="0"/>
              <a:t>2</a:t>
            </a:fld>
            <a:endParaRPr lang="en-US" dirty="0"/>
          </a:p>
        </p:txBody>
      </p:sp>
    </p:spTree>
    <p:extLst>
      <p:ext uri="{BB962C8B-B14F-4D97-AF65-F5344CB8AC3E}">
        <p14:creationId xmlns:p14="http://schemas.microsoft.com/office/powerpoint/2010/main" val="26701488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elementary, the facts will need to be grade appropriate and tailored to fit the age level of the students.</a:t>
            </a:r>
          </a:p>
          <a:p>
            <a:r>
              <a:rPr lang="en-US" dirty="0"/>
              <a:t>Write the question in understandable terms and explain in elementary terms applicable law.</a:t>
            </a:r>
          </a:p>
          <a:p>
            <a:r>
              <a:rPr lang="en-US" dirty="0"/>
              <a:t>Have students answer the question and then work in groups of five to discuss and come to a final decision of the court. They should</a:t>
            </a:r>
          </a:p>
          <a:p>
            <a:r>
              <a:rPr lang="en-US" dirty="0"/>
              <a:t>Try to all agree for educational purposes but it is not required. They should write down their reasons for their decision.</a:t>
            </a:r>
          </a:p>
          <a:p>
            <a:endParaRPr lang="en-US" dirty="0"/>
          </a:p>
          <a:p>
            <a:r>
              <a:rPr lang="en-US" dirty="0"/>
              <a:t>For sample cases, contact Justice Teaching.</a:t>
            </a:r>
          </a:p>
        </p:txBody>
      </p:sp>
      <p:sp>
        <p:nvSpPr>
          <p:cNvPr id="4" name="Slide Number Placeholder 3"/>
          <p:cNvSpPr>
            <a:spLocks noGrp="1"/>
          </p:cNvSpPr>
          <p:nvPr>
            <p:ph type="sldNum" sz="quarter" idx="5"/>
          </p:nvPr>
        </p:nvSpPr>
        <p:spPr/>
        <p:txBody>
          <a:bodyPr/>
          <a:lstStyle/>
          <a:p>
            <a:fld id="{661E7DCB-B304-4649-B844-A80E5CA3BD24}" type="slidenum">
              <a:rPr lang="en-US" smtClean="0"/>
              <a:t>26</a:t>
            </a:fld>
            <a:endParaRPr lang="en-US" dirty="0"/>
          </a:p>
        </p:txBody>
      </p:sp>
    </p:spTree>
    <p:extLst>
      <p:ext uri="{BB962C8B-B14F-4D97-AF65-F5344CB8AC3E}">
        <p14:creationId xmlns:p14="http://schemas.microsoft.com/office/powerpoint/2010/main" val="132490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what are the characteristics of good rules. Have students provide answers. Use examples to demonstrate clarity and meaning.</a:t>
            </a:r>
          </a:p>
        </p:txBody>
      </p:sp>
      <p:sp>
        <p:nvSpPr>
          <p:cNvPr id="4" name="Slide Number Placeholder 3"/>
          <p:cNvSpPr>
            <a:spLocks noGrp="1"/>
          </p:cNvSpPr>
          <p:nvPr>
            <p:ph type="sldNum" sz="quarter" idx="5"/>
          </p:nvPr>
        </p:nvSpPr>
        <p:spPr/>
        <p:txBody>
          <a:bodyPr/>
          <a:lstStyle/>
          <a:p>
            <a:fld id="{661E7DCB-B304-4649-B844-A80E5CA3BD24}" type="slidenum">
              <a:rPr lang="en-US" smtClean="0"/>
              <a:t>4</a:t>
            </a:fld>
            <a:endParaRPr lang="en-US" dirty="0"/>
          </a:p>
        </p:txBody>
      </p:sp>
    </p:spTree>
    <p:extLst>
      <p:ext uri="{BB962C8B-B14F-4D97-AF65-F5344CB8AC3E}">
        <p14:creationId xmlns:p14="http://schemas.microsoft.com/office/powerpoint/2010/main" val="175199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examples from the federal code of conduct for judges. May need to define most of the words in this slide. Discuss what a code of conduct is and what it entails for federal judges</a:t>
            </a:r>
          </a:p>
        </p:txBody>
      </p:sp>
      <p:sp>
        <p:nvSpPr>
          <p:cNvPr id="4" name="Slide Number Placeholder 3"/>
          <p:cNvSpPr>
            <a:spLocks noGrp="1"/>
          </p:cNvSpPr>
          <p:nvPr>
            <p:ph type="sldNum" sz="quarter" idx="5"/>
          </p:nvPr>
        </p:nvSpPr>
        <p:spPr/>
        <p:txBody>
          <a:bodyPr/>
          <a:lstStyle/>
          <a:p>
            <a:fld id="{661E7DCB-B304-4649-B844-A80E5CA3BD24}" type="slidenum">
              <a:rPr lang="en-US" smtClean="0"/>
              <a:t>5</a:t>
            </a:fld>
            <a:endParaRPr lang="en-US" dirty="0"/>
          </a:p>
        </p:txBody>
      </p:sp>
    </p:spTree>
    <p:extLst>
      <p:ext uri="{BB962C8B-B14F-4D97-AF65-F5344CB8AC3E}">
        <p14:creationId xmlns:p14="http://schemas.microsoft.com/office/powerpoint/2010/main" val="969006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ENGAGEMENT: Have students work in small groups or pairs to come up with their thoughts. </a:t>
            </a:r>
          </a:p>
          <a:p>
            <a:r>
              <a:rPr lang="en-US" dirty="0"/>
              <a:t>You can also highlight symbols like Lady Justice, the robe, gavels, etc. Words you are looking for include fair, impartial, knowledgeable, respectful, justice, patient, etc. Depending on the setting and ages, student could draw a picture of what they think of when they hear the word judge. What is a good judge? What is their behavior, and what characteristics should they have, etc. ?</a:t>
            </a:r>
          </a:p>
        </p:txBody>
      </p:sp>
      <p:sp>
        <p:nvSpPr>
          <p:cNvPr id="4" name="Slide Number Placeholder 3"/>
          <p:cNvSpPr>
            <a:spLocks noGrp="1"/>
          </p:cNvSpPr>
          <p:nvPr>
            <p:ph type="sldNum" sz="quarter" idx="5"/>
          </p:nvPr>
        </p:nvSpPr>
        <p:spPr/>
        <p:txBody>
          <a:bodyPr/>
          <a:lstStyle/>
          <a:p>
            <a:fld id="{661E7DCB-B304-4649-B844-A80E5CA3BD24}" type="slidenum">
              <a:rPr lang="en-US" smtClean="0"/>
              <a:t>6</a:t>
            </a:fld>
            <a:endParaRPr lang="en-US" dirty="0"/>
          </a:p>
        </p:txBody>
      </p:sp>
    </p:spTree>
    <p:extLst>
      <p:ext uri="{BB962C8B-B14F-4D97-AF65-F5344CB8AC3E}">
        <p14:creationId xmlns:p14="http://schemas.microsoft.com/office/powerpoint/2010/main" val="19920846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1E7DCB-B304-4649-B844-A80E5CA3BD24}" type="slidenum">
              <a:rPr lang="en-US" smtClean="0"/>
              <a:t>8</a:t>
            </a:fld>
            <a:endParaRPr lang="en-US" dirty="0"/>
          </a:p>
        </p:txBody>
      </p:sp>
    </p:spTree>
    <p:extLst>
      <p:ext uri="{BB962C8B-B14F-4D97-AF65-F5344CB8AC3E}">
        <p14:creationId xmlns:p14="http://schemas.microsoft.com/office/powerpoint/2010/main" val="4192254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ENGAGEMENT: Ask students to think about the staircase as the levels of law and you are climbing to reach the highest (supreme) law of the land. Describe the levels of law. Ask students for examples of laws.  Pretend to climb the stairs to reach the supreme or highest law in the land. Why is the Constitution the Supreme Law of the Land.</a:t>
            </a:r>
          </a:p>
          <a:p>
            <a:endParaRPr lang="en-US" dirty="0"/>
          </a:p>
        </p:txBody>
      </p:sp>
      <p:sp>
        <p:nvSpPr>
          <p:cNvPr id="4" name="Slide Number Placeholder 3"/>
          <p:cNvSpPr>
            <a:spLocks noGrp="1"/>
          </p:cNvSpPr>
          <p:nvPr>
            <p:ph type="sldNum" sz="quarter" idx="5"/>
          </p:nvPr>
        </p:nvSpPr>
        <p:spPr/>
        <p:txBody>
          <a:bodyPr/>
          <a:lstStyle/>
          <a:p>
            <a:fld id="{661E7DCB-B304-4649-B844-A80E5CA3BD24}" type="slidenum">
              <a:rPr lang="en-US" smtClean="0"/>
              <a:t>9</a:t>
            </a:fld>
            <a:endParaRPr lang="en-US" dirty="0"/>
          </a:p>
        </p:txBody>
      </p:sp>
    </p:spTree>
    <p:extLst>
      <p:ext uri="{BB962C8B-B14F-4D97-AF65-F5344CB8AC3E}">
        <p14:creationId xmlns:p14="http://schemas.microsoft.com/office/powerpoint/2010/main" val="2958068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what a constitution is and what it does? Mention it sets up the organization and structure of government. Highlight each area on the screen </a:t>
            </a:r>
            <a:r>
              <a:rPr lang="en-US" b="1" dirty="0"/>
              <a:t>and also add that it limits the power of governme</a:t>
            </a:r>
            <a:r>
              <a:rPr lang="en-US" dirty="0"/>
              <a:t>nt</a:t>
            </a:r>
          </a:p>
        </p:txBody>
      </p:sp>
      <p:sp>
        <p:nvSpPr>
          <p:cNvPr id="4" name="Slide Number Placeholder 3"/>
          <p:cNvSpPr>
            <a:spLocks noGrp="1"/>
          </p:cNvSpPr>
          <p:nvPr>
            <p:ph type="sldNum" sz="quarter" idx="5"/>
          </p:nvPr>
        </p:nvSpPr>
        <p:spPr/>
        <p:txBody>
          <a:bodyPr/>
          <a:lstStyle/>
          <a:p>
            <a:fld id="{661E7DCB-B304-4649-B844-A80E5CA3BD24}" type="slidenum">
              <a:rPr lang="en-US" smtClean="0"/>
              <a:t>10</a:t>
            </a:fld>
            <a:endParaRPr lang="en-US" dirty="0"/>
          </a:p>
        </p:txBody>
      </p:sp>
    </p:spTree>
    <p:extLst>
      <p:ext uri="{BB962C8B-B14F-4D97-AF65-F5344CB8AC3E}">
        <p14:creationId xmlns:p14="http://schemas.microsoft.com/office/powerpoint/2010/main" val="4014341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a book. </a:t>
            </a:r>
          </a:p>
        </p:txBody>
      </p:sp>
      <p:sp>
        <p:nvSpPr>
          <p:cNvPr id="4" name="Slide Number Placeholder 3"/>
          <p:cNvSpPr>
            <a:spLocks noGrp="1"/>
          </p:cNvSpPr>
          <p:nvPr>
            <p:ph type="sldNum" sz="quarter" idx="5"/>
          </p:nvPr>
        </p:nvSpPr>
        <p:spPr/>
        <p:txBody>
          <a:bodyPr/>
          <a:lstStyle/>
          <a:p>
            <a:fld id="{661E7DCB-B304-4649-B844-A80E5CA3BD24}" type="slidenum">
              <a:rPr lang="en-US" smtClean="0"/>
              <a:t>11</a:t>
            </a:fld>
            <a:endParaRPr lang="en-US" dirty="0"/>
          </a:p>
        </p:txBody>
      </p:sp>
    </p:spTree>
    <p:extLst>
      <p:ext uri="{BB962C8B-B14F-4D97-AF65-F5344CB8AC3E}">
        <p14:creationId xmlns:p14="http://schemas.microsoft.com/office/powerpoint/2010/main" val="3367079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37E2A-908F-E1CE-E95F-3DEC6C43E733}"/>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124EC70-FA40-1B8C-355D-FED20568BC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52C055A1-9E86-CD29-F68A-973208D0D47E}"/>
              </a:ext>
            </a:extLst>
          </p:cNvPr>
          <p:cNvSpPr>
            <a:spLocks noGrp="1"/>
          </p:cNvSpPr>
          <p:nvPr>
            <p:ph type="dt" sz="half" idx="10"/>
          </p:nvPr>
        </p:nvSpPr>
        <p:spPr/>
        <p:txBody>
          <a:bodyPr/>
          <a:lstStyle/>
          <a:p>
            <a:fld id="{19B4716E-C74E-4EF7-B09D-B5EDF033CDAC}" type="datetimeFigureOut">
              <a:rPr lang="en-US" smtClean="0"/>
              <a:t>9/18/2023</a:t>
            </a:fld>
            <a:endParaRPr lang="en-US" dirty="0"/>
          </a:p>
        </p:txBody>
      </p:sp>
      <p:sp>
        <p:nvSpPr>
          <p:cNvPr id="5" name="Footer Placeholder 4">
            <a:extLst>
              <a:ext uri="{FF2B5EF4-FFF2-40B4-BE49-F238E27FC236}">
                <a16:creationId xmlns:a16="http://schemas.microsoft.com/office/drawing/2014/main" id="{7952CC9E-E03F-768F-2F86-32FA66B27FC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08CEF6D-DC7B-64B5-D5EF-37403A71C7EC}"/>
              </a:ext>
            </a:extLst>
          </p:cNvPr>
          <p:cNvSpPr>
            <a:spLocks noGrp="1"/>
          </p:cNvSpPr>
          <p:nvPr>
            <p:ph type="sldNum" sz="quarter" idx="12"/>
          </p:nvPr>
        </p:nvSpPr>
        <p:spPr/>
        <p:txBody>
          <a:bodyPr/>
          <a:lstStyle/>
          <a:p>
            <a:fld id="{88DF93E8-1B02-407D-A82C-DC4E4E842D4E}" type="slidenum">
              <a:rPr lang="en-US" smtClean="0"/>
              <a:t>‹#›</a:t>
            </a:fld>
            <a:endParaRPr lang="en-US" dirty="0"/>
          </a:p>
        </p:txBody>
      </p:sp>
    </p:spTree>
    <p:extLst>
      <p:ext uri="{BB962C8B-B14F-4D97-AF65-F5344CB8AC3E}">
        <p14:creationId xmlns:p14="http://schemas.microsoft.com/office/powerpoint/2010/main" val="125040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5F865-E51E-7675-845F-0B6856C6E56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D4FCA0-0170-D6F4-1D48-EAF0D98426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B9FE3B-347D-80A8-593D-F7957344FB35}"/>
              </a:ext>
            </a:extLst>
          </p:cNvPr>
          <p:cNvSpPr>
            <a:spLocks noGrp="1"/>
          </p:cNvSpPr>
          <p:nvPr>
            <p:ph type="dt" sz="half" idx="10"/>
          </p:nvPr>
        </p:nvSpPr>
        <p:spPr/>
        <p:txBody>
          <a:bodyPr/>
          <a:lstStyle/>
          <a:p>
            <a:fld id="{19B4716E-C74E-4EF7-B09D-B5EDF033CDAC}" type="datetimeFigureOut">
              <a:rPr lang="en-US" smtClean="0"/>
              <a:t>9/18/2023</a:t>
            </a:fld>
            <a:endParaRPr lang="en-US" dirty="0"/>
          </a:p>
        </p:txBody>
      </p:sp>
      <p:sp>
        <p:nvSpPr>
          <p:cNvPr id="5" name="Footer Placeholder 4">
            <a:extLst>
              <a:ext uri="{FF2B5EF4-FFF2-40B4-BE49-F238E27FC236}">
                <a16:creationId xmlns:a16="http://schemas.microsoft.com/office/drawing/2014/main" id="{9E65EB9B-EABB-236D-3A36-AF4D1C06AFF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1F2D88D-F191-61B2-D848-5FCD0B6FB97A}"/>
              </a:ext>
            </a:extLst>
          </p:cNvPr>
          <p:cNvSpPr>
            <a:spLocks noGrp="1"/>
          </p:cNvSpPr>
          <p:nvPr>
            <p:ph type="sldNum" sz="quarter" idx="12"/>
          </p:nvPr>
        </p:nvSpPr>
        <p:spPr/>
        <p:txBody>
          <a:bodyPr/>
          <a:lstStyle/>
          <a:p>
            <a:fld id="{88DF93E8-1B02-407D-A82C-DC4E4E842D4E}" type="slidenum">
              <a:rPr lang="en-US" smtClean="0"/>
              <a:t>‹#›</a:t>
            </a:fld>
            <a:endParaRPr lang="en-US" dirty="0"/>
          </a:p>
        </p:txBody>
      </p:sp>
    </p:spTree>
    <p:extLst>
      <p:ext uri="{BB962C8B-B14F-4D97-AF65-F5344CB8AC3E}">
        <p14:creationId xmlns:p14="http://schemas.microsoft.com/office/powerpoint/2010/main" val="634131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C412E9-ED13-D4D7-0673-0A2472D4B08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D0BCB6-5B13-9A4A-B196-9A5D218F317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0802D3-BD54-816B-2E98-39CE50714887}"/>
              </a:ext>
            </a:extLst>
          </p:cNvPr>
          <p:cNvSpPr>
            <a:spLocks noGrp="1"/>
          </p:cNvSpPr>
          <p:nvPr>
            <p:ph type="dt" sz="half" idx="10"/>
          </p:nvPr>
        </p:nvSpPr>
        <p:spPr/>
        <p:txBody>
          <a:bodyPr/>
          <a:lstStyle/>
          <a:p>
            <a:fld id="{19B4716E-C74E-4EF7-B09D-B5EDF033CDAC}" type="datetimeFigureOut">
              <a:rPr lang="en-US" smtClean="0"/>
              <a:t>9/18/2023</a:t>
            </a:fld>
            <a:endParaRPr lang="en-US" dirty="0"/>
          </a:p>
        </p:txBody>
      </p:sp>
      <p:sp>
        <p:nvSpPr>
          <p:cNvPr id="5" name="Footer Placeholder 4">
            <a:extLst>
              <a:ext uri="{FF2B5EF4-FFF2-40B4-BE49-F238E27FC236}">
                <a16:creationId xmlns:a16="http://schemas.microsoft.com/office/drawing/2014/main" id="{5463F35F-6A4E-ED57-146E-8B8F6289E86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08BC05C-6CDE-EA8F-312C-6A3BD9ED2C6F}"/>
              </a:ext>
            </a:extLst>
          </p:cNvPr>
          <p:cNvSpPr>
            <a:spLocks noGrp="1"/>
          </p:cNvSpPr>
          <p:nvPr>
            <p:ph type="sldNum" sz="quarter" idx="12"/>
          </p:nvPr>
        </p:nvSpPr>
        <p:spPr/>
        <p:txBody>
          <a:bodyPr/>
          <a:lstStyle/>
          <a:p>
            <a:fld id="{88DF93E8-1B02-407D-A82C-DC4E4E842D4E}" type="slidenum">
              <a:rPr lang="en-US" smtClean="0"/>
              <a:t>‹#›</a:t>
            </a:fld>
            <a:endParaRPr lang="en-US" dirty="0"/>
          </a:p>
        </p:txBody>
      </p:sp>
    </p:spTree>
    <p:extLst>
      <p:ext uri="{BB962C8B-B14F-4D97-AF65-F5344CB8AC3E}">
        <p14:creationId xmlns:p14="http://schemas.microsoft.com/office/powerpoint/2010/main" val="3120771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BC6C8-4BB4-A3D8-5768-9F0B6872AC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99329D-4AEE-718E-EBF1-00347A2544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504679-FA2F-F290-7CD4-2FC59C4E878A}"/>
              </a:ext>
            </a:extLst>
          </p:cNvPr>
          <p:cNvSpPr>
            <a:spLocks noGrp="1"/>
          </p:cNvSpPr>
          <p:nvPr>
            <p:ph type="dt" sz="half" idx="10"/>
          </p:nvPr>
        </p:nvSpPr>
        <p:spPr/>
        <p:txBody>
          <a:bodyPr/>
          <a:lstStyle/>
          <a:p>
            <a:fld id="{19B4716E-C74E-4EF7-B09D-B5EDF033CDAC}" type="datetimeFigureOut">
              <a:rPr lang="en-US" smtClean="0"/>
              <a:t>9/18/2023</a:t>
            </a:fld>
            <a:endParaRPr lang="en-US" dirty="0"/>
          </a:p>
        </p:txBody>
      </p:sp>
      <p:sp>
        <p:nvSpPr>
          <p:cNvPr id="5" name="Footer Placeholder 4">
            <a:extLst>
              <a:ext uri="{FF2B5EF4-FFF2-40B4-BE49-F238E27FC236}">
                <a16:creationId xmlns:a16="http://schemas.microsoft.com/office/drawing/2014/main" id="{1635533F-3C04-83B5-F9D8-9EDE0395558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DC594A2-8B36-965A-E805-C47C546DDF41}"/>
              </a:ext>
            </a:extLst>
          </p:cNvPr>
          <p:cNvSpPr>
            <a:spLocks noGrp="1"/>
          </p:cNvSpPr>
          <p:nvPr>
            <p:ph type="sldNum" sz="quarter" idx="12"/>
          </p:nvPr>
        </p:nvSpPr>
        <p:spPr/>
        <p:txBody>
          <a:bodyPr/>
          <a:lstStyle/>
          <a:p>
            <a:fld id="{88DF93E8-1B02-407D-A82C-DC4E4E842D4E}" type="slidenum">
              <a:rPr lang="en-US" smtClean="0"/>
              <a:t>‹#›</a:t>
            </a:fld>
            <a:endParaRPr lang="en-US" dirty="0"/>
          </a:p>
        </p:txBody>
      </p:sp>
    </p:spTree>
    <p:extLst>
      <p:ext uri="{BB962C8B-B14F-4D97-AF65-F5344CB8AC3E}">
        <p14:creationId xmlns:p14="http://schemas.microsoft.com/office/powerpoint/2010/main" val="3627718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AAC43-E2A8-1F53-E67B-C4C826AB607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36B53E3-96C6-564A-77F0-AC76247E72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545144-314E-1B12-BF59-CEECDBFD99C3}"/>
              </a:ext>
            </a:extLst>
          </p:cNvPr>
          <p:cNvSpPr>
            <a:spLocks noGrp="1"/>
          </p:cNvSpPr>
          <p:nvPr>
            <p:ph type="dt" sz="half" idx="10"/>
          </p:nvPr>
        </p:nvSpPr>
        <p:spPr/>
        <p:txBody>
          <a:bodyPr/>
          <a:lstStyle/>
          <a:p>
            <a:fld id="{19B4716E-C74E-4EF7-B09D-B5EDF033CDAC}" type="datetimeFigureOut">
              <a:rPr lang="en-US" smtClean="0"/>
              <a:t>9/18/2023</a:t>
            </a:fld>
            <a:endParaRPr lang="en-US" dirty="0"/>
          </a:p>
        </p:txBody>
      </p:sp>
      <p:sp>
        <p:nvSpPr>
          <p:cNvPr id="5" name="Footer Placeholder 4">
            <a:extLst>
              <a:ext uri="{FF2B5EF4-FFF2-40B4-BE49-F238E27FC236}">
                <a16:creationId xmlns:a16="http://schemas.microsoft.com/office/drawing/2014/main" id="{DA636B10-C3A0-DC02-BC61-B941B3EEA6E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83C899C-C377-6216-EF42-6635C90CAC5F}"/>
              </a:ext>
            </a:extLst>
          </p:cNvPr>
          <p:cNvSpPr>
            <a:spLocks noGrp="1"/>
          </p:cNvSpPr>
          <p:nvPr>
            <p:ph type="sldNum" sz="quarter" idx="12"/>
          </p:nvPr>
        </p:nvSpPr>
        <p:spPr/>
        <p:txBody>
          <a:bodyPr/>
          <a:lstStyle/>
          <a:p>
            <a:fld id="{88DF93E8-1B02-407D-A82C-DC4E4E842D4E}" type="slidenum">
              <a:rPr lang="en-US" smtClean="0"/>
              <a:t>‹#›</a:t>
            </a:fld>
            <a:endParaRPr lang="en-US" dirty="0"/>
          </a:p>
        </p:txBody>
      </p:sp>
    </p:spTree>
    <p:extLst>
      <p:ext uri="{BB962C8B-B14F-4D97-AF65-F5344CB8AC3E}">
        <p14:creationId xmlns:p14="http://schemas.microsoft.com/office/powerpoint/2010/main" val="607773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A0B1C-EEC0-BEFE-BAD7-85CDD6A8B4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24FD75-9F61-DF9B-A6AC-B79EC65C78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39D79F-0CE6-4ACD-AFC4-6249FCCFEA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6F915A-6EFE-DD2D-6E9C-7FF927481CC5}"/>
              </a:ext>
            </a:extLst>
          </p:cNvPr>
          <p:cNvSpPr>
            <a:spLocks noGrp="1"/>
          </p:cNvSpPr>
          <p:nvPr>
            <p:ph type="dt" sz="half" idx="10"/>
          </p:nvPr>
        </p:nvSpPr>
        <p:spPr/>
        <p:txBody>
          <a:bodyPr/>
          <a:lstStyle/>
          <a:p>
            <a:fld id="{19B4716E-C74E-4EF7-B09D-B5EDF033CDAC}" type="datetimeFigureOut">
              <a:rPr lang="en-US" smtClean="0"/>
              <a:t>9/18/2023</a:t>
            </a:fld>
            <a:endParaRPr lang="en-US" dirty="0"/>
          </a:p>
        </p:txBody>
      </p:sp>
      <p:sp>
        <p:nvSpPr>
          <p:cNvPr id="6" name="Footer Placeholder 5">
            <a:extLst>
              <a:ext uri="{FF2B5EF4-FFF2-40B4-BE49-F238E27FC236}">
                <a16:creationId xmlns:a16="http://schemas.microsoft.com/office/drawing/2014/main" id="{1642195F-D6CF-084F-9BDE-C756DC64CAF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C127E3A-AB2C-553E-782D-650F654EF8DF}"/>
              </a:ext>
            </a:extLst>
          </p:cNvPr>
          <p:cNvSpPr>
            <a:spLocks noGrp="1"/>
          </p:cNvSpPr>
          <p:nvPr>
            <p:ph type="sldNum" sz="quarter" idx="12"/>
          </p:nvPr>
        </p:nvSpPr>
        <p:spPr/>
        <p:txBody>
          <a:bodyPr/>
          <a:lstStyle/>
          <a:p>
            <a:fld id="{88DF93E8-1B02-407D-A82C-DC4E4E842D4E}" type="slidenum">
              <a:rPr lang="en-US" smtClean="0"/>
              <a:t>‹#›</a:t>
            </a:fld>
            <a:endParaRPr lang="en-US" dirty="0"/>
          </a:p>
        </p:txBody>
      </p:sp>
    </p:spTree>
    <p:extLst>
      <p:ext uri="{BB962C8B-B14F-4D97-AF65-F5344CB8AC3E}">
        <p14:creationId xmlns:p14="http://schemas.microsoft.com/office/powerpoint/2010/main" val="2122149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36E00-B679-54E5-D2B8-0D37AF62DCF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AF0EA6-07FD-E8F8-1EAF-D488D65FB4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5EB12DC-7467-6366-E0F5-680FE13661A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2043E5-034F-58F7-B40B-0330677F42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F58306-F030-4D1F-E185-60878F6A18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2FB4E2-BCB2-E17C-8594-13DC131A25BA}"/>
              </a:ext>
            </a:extLst>
          </p:cNvPr>
          <p:cNvSpPr>
            <a:spLocks noGrp="1"/>
          </p:cNvSpPr>
          <p:nvPr>
            <p:ph type="dt" sz="half" idx="10"/>
          </p:nvPr>
        </p:nvSpPr>
        <p:spPr/>
        <p:txBody>
          <a:bodyPr/>
          <a:lstStyle/>
          <a:p>
            <a:fld id="{19B4716E-C74E-4EF7-B09D-B5EDF033CDAC}" type="datetimeFigureOut">
              <a:rPr lang="en-US" smtClean="0"/>
              <a:t>9/18/2023</a:t>
            </a:fld>
            <a:endParaRPr lang="en-US" dirty="0"/>
          </a:p>
        </p:txBody>
      </p:sp>
      <p:sp>
        <p:nvSpPr>
          <p:cNvPr id="8" name="Footer Placeholder 7">
            <a:extLst>
              <a:ext uri="{FF2B5EF4-FFF2-40B4-BE49-F238E27FC236}">
                <a16:creationId xmlns:a16="http://schemas.microsoft.com/office/drawing/2014/main" id="{60311CAA-FACE-5F84-3E4D-2929266488A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8055DEA-B1F2-9EC6-07B1-02AD02E18182}"/>
              </a:ext>
            </a:extLst>
          </p:cNvPr>
          <p:cNvSpPr>
            <a:spLocks noGrp="1"/>
          </p:cNvSpPr>
          <p:nvPr>
            <p:ph type="sldNum" sz="quarter" idx="12"/>
          </p:nvPr>
        </p:nvSpPr>
        <p:spPr/>
        <p:txBody>
          <a:bodyPr/>
          <a:lstStyle/>
          <a:p>
            <a:fld id="{88DF93E8-1B02-407D-A82C-DC4E4E842D4E}" type="slidenum">
              <a:rPr lang="en-US" smtClean="0"/>
              <a:t>‹#›</a:t>
            </a:fld>
            <a:endParaRPr lang="en-US" dirty="0"/>
          </a:p>
        </p:txBody>
      </p:sp>
    </p:spTree>
    <p:extLst>
      <p:ext uri="{BB962C8B-B14F-4D97-AF65-F5344CB8AC3E}">
        <p14:creationId xmlns:p14="http://schemas.microsoft.com/office/powerpoint/2010/main" val="2931539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C1A93-E6FB-E234-2AB7-821CA1C366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13D2EF-C4C0-E5D6-7839-F0374C679136}"/>
              </a:ext>
            </a:extLst>
          </p:cNvPr>
          <p:cNvSpPr>
            <a:spLocks noGrp="1"/>
          </p:cNvSpPr>
          <p:nvPr>
            <p:ph type="dt" sz="half" idx="10"/>
          </p:nvPr>
        </p:nvSpPr>
        <p:spPr/>
        <p:txBody>
          <a:bodyPr/>
          <a:lstStyle/>
          <a:p>
            <a:fld id="{19B4716E-C74E-4EF7-B09D-B5EDF033CDAC}" type="datetimeFigureOut">
              <a:rPr lang="en-US" smtClean="0"/>
              <a:t>9/18/2023</a:t>
            </a:fld>
            <a:endParaRPr lang="en-US" dirty="0"/>
          </a:p>
        </p:txBody>
      </p:sp>
      <p:sp>
        <p:nvSpPr>
          <p:cNvPr id="4" name="Footer Placeholder 3">
            <a:extLst>
              <a:ext uri="{FF2B5EF4-FFF2-40B4-BE49-F238E27FC236}">
                <a16:creationId xmlns:a16="http://schemas.microsoft.com/office/drawing/2014/main" id="{5383D36B-A6CF-3147-0B52-6BB42A931D8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D2E1769-06B7-5C78-AFC8-EED5D2B083BE}"/>
              </a:ext>
            </a:extLst>
          </p:cNvPr>
          <p:cNvSpPr>
            <a:spLocks noGrp="1"/>
          </p:cNvSpPr>
          <p:nvPr>
            <p:ph type="sldNum" sz="quarter" idx="12"/>
          </p:nvPr>
        </p:nvSpPr>
        <p:spPr/>
        <p:txBody>
          <a:bodyPr/>
          <a:lstStyle/>
          <a:p>
            <a:fld id="{88DF93E8-1B02-407D-A82C-DC4E4E842D4E}" type="slidenum">
              <a:rPr lang="en-US" smtClean="0"/>
              <a:t>‹#›</a:t>
            </a:fld>
            <a:endParaRPr lang="en-US" dirty="0"/>
          </a:p>
        </p:txBody>
      </p:sp>
    </p:spTree>
    <p:extLst>
      <p:ext uri="{BB962C8B-B14F-4D97-AF65-F5344CB8AC3E}">
        <p14:creationId xmlns:p14="http://schemas.microsoft.com/office/powerpoint/2010/main" val="2736392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E14497-6484-CB6E-1827-F6556A70BB41}"/>
              </a:ext>
            </a:extLst>
          </p:cNvPr>
          <p:cNvSpPr>
            <a:spLocks noGrp="1"/>
          </p:cNvSpPr>
          <p:nvPr>
            <p:ph type="dt" sz="half" idx="10"/>
          </p:nvPr>
        </p:nvSpPr>
        <p:spPr/>
        <p:txBody>
          <a:bodyPr/>
          <a:lstStyle/>
          <a:p>
            <a:fld id="{19B4716E-C74E-4EF7-B09D-B5EDF033CDAC}" type="datetimeFigureOut">
              <a:rPr lang="en-US" smtClean="0"/>
              <a:t>9/18/2023</a:t>
            </a:fld>
            <a:endParaRPr lang="en-US" dirty="0"/>
          </a:p>
        </p:txBody>
      </p:sp>
      <p:sp>
        <p:nvSpPr>
          <p:cNvPr id="3" name="Footer Placeholder 2">
            <a:extLst>
              <a:ext uri="{FF2B5EF4-FFF2-40B4-BE49-F238E27FC236}">
                <a16:creationId xmlns:a16="http://schemas.microsoft.com/office/drawing/2014/main" id="{BC5B6DDF-A9EB-4332-1388-CD2A31FF944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13450B5-FB84-198D-47D3-1572136E89D5}"/>
              </a:ext>
            </a:extLst>
          </p:cNvPr>
          <p:cNvSpPr>
            <a:spLocks noGrp="1"/>
          </p:cNvSpPr>
          <p:nvPr>
            <p:ph type="sldNum" sz="quarter" idx="12"/>
          </p:nvPr>
        </p:nvSpPr>
        <p:spPr/>
        <p:txBody>
          <a:bodyPr/>
          <a:lstStyle/>
          <a:p>
            <a:fld id="{88DF93E8-1B02-407D-A82C-DC4E4E842D4E}" type="slidenum">
              <a:rPr lang="en-US" smtClean="0"/>
              <a:t>‹#›</a:t>
            </a:fld>
            <a:endParaRPr lang="en-US" dirty="0"/>
          </a:p>
        </p:txBody>
      </p:sp>
    </p:spTree>
    <p:extLst>
      <p:ext uri="{BB962C8B-B14F-4D97-AF65-F5344CB8AC3E}">
        <p14:creationId xmlns:p14="http://schemas.microsoft.com/office/powerpoint/2010/main" val="1534043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072A4-68B9-3472-A0DA-BBC3D65C2B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8F9857-E58A-1622-0630-5C14458D8D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E4DBA1-7524-7F06-5B59-160A050EEC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09D0DB-F512-4E6C-C75A-8F39E5F789AE}"/>
              </a:ext>
            </a:extLst>
          </p:cNvPr>
          <p:cNvSpPr>
            <a:spLocks noGrp="1"/>
          </p:cNvSpPr>
          <p:nvPr>
            <p:ph type="dt" sz="half" idx="10"/>
          </p:nvPr>
        </p:nvSpPr>
        <p:spPr/>
        <p:txBody>
          <a:bodyPr/>
          <a:lstStyle/>
          <a:p>
            <a:fld id="{19B4716E-C74E-4EF7-B09D-B5EDF033CDAC}" type="datetimeFigureOut">
              <a:rPr lang="en-US" smtClean="0"/>
              <a:t>9/18/2023</a:t>
            </a:fld>
            <a:endParaRPr lang="en-US" dirty="0"/>
          </a:p>
        </p:txBody>
      </p:sp>
      <p:sp>
        <p:nvSpPr>
          <p:cNvPr id="6" name="Footer Placeholder 5">
            <a:extLst>
              <a:ext uri="{FF2B5EF4-FFF2-40B4-BE49-F238E27FC236}">
                <a16:creationId xmlns:a16="http://schemas.microsoft.com/office/drawing/2014/main" id="{02588972-2A0C-E0F3-7626-F3B570C1749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0200716-B513-BE34-8891-4C80D1EF7E1D}"/>
              </a:ext>
            </a:extLst>
          </p:cNvPr>
          <p:cNvSpPr>
            <a:spLocks noGrp="1"/>
          </p:cNvSpPr>
          <p:nvPr>
            <p:ph type="sldNum" sz="quarter" idx="12"/>
          </p:nvPr>
        </p:nvSpPr>
        <p:spPr/>
        <p:txBody>
          <a:bodyPr/>
          <a:lstStyle/>
          <a:p>
            <a:fld id="{88DF93E8-1B02-407D-A82C-DC4E4E842D4E}" type="slidenum">
              <a:rPr lang="en-US" smtClean="0"/>
              <a:t>‹#›</a:t>
            </a:fld>
            <a:endParaRPr lang="en-US" dirty="0"/>
          </a:p>
        </p:txBody>
      </p:sp>
    </p:spTree>
    <p:extLst>
      <p:ext uri="{BB962C8B-B14F-4D97-AF65-F5344CB8AC3E}">
        <p14:creationId xmlns:p14="http://schemas.microsoft.com/office/powerpoint/2010/main" val="3259580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7EB77-85CF-9E3B-0D7F-9CFCB9DB67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D305652-6313-8E89-2001-BC203570C8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0E800C5-FE86-05A1-715C-9E1401D81F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762368-5586-BC1E-9F7B-D94A43F21196}"/>
              </a:ext>
            </a:extLst>
          </p:cNvPr>
          <p:cNvSpPr>
            <a:spLocks noGrp="1"/>
          </p:cNvSpPr>
          <p:nvPr>
            <p:ph type="dt" sz="half" idx="10"/>
          </p:nvPr>
        </p:nvSpPr>
        <p:spPr/>
        <p:txBody>
          <a:bodyPr/>
          <a:lstStyle/>
          <a:p>
            <a:fld id="{19B4716E-C74E-4EF7-B09D-B5EDF033CDAC}" type="datetimeFigureOut">
              <a:rPr lang="en-US" smtClean="0"/>
              <a:t>9/18/2023</a:t>
            </a:fld>
            <a:endParaRPr lang="en-US" dirty="0"/>
          </a:p>
        </p:txBody>
      </p:sp>
      <p:sp>
        <p:nvSpPr>
          <p:cNvPr id="6" name="Footer Placeholder 5">
            <a:extLst>
              <a:ext uri="{FF2B5EF4-FFF2-40B4-BE49-F238E27FC236}">
                <a16:creationId xmlns:a16="http://schemas.microsoft.com/office/drawing/2014/main" id="{7F600CAA-0E76-236F-B3AE-234072E535A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8CF340B-A8DE-1D42-3D78-B4D60CCC4D12}"/>
              </a:ext>
            </a:extLst>
          </p:cNvPr>
          <p:cNvSpPr>
            <a:spLocks noGrp="1"/>
          </p:cNvSpPr>
          <p:nvPr>
            <p:ph type="sldNum" sz="quarter" idx="12"/>
          </p:nvPr>
        </p:nvSpPr>
        <p:spPr/>
        <p:txBody>
          <a:bodyPr/>
          <a:lstStyle/>
          <a:p>
            <a:fld id="{88DF93E8-1B02-407D-A82C-DC4E4E842D4E}" type="slidenum">
              <a:rPr lang="en-US" smtClean="0"/>
              <a:t>‹#›</a:t>
            </a:fld>
            <a:endParaRPr lang="en-US" dirty="0"/>
          </a:p>
        </p:txBody>
      </p:sp>
    </p:spTree>
    <p:extLst>
      <p:ext uri="{BB962C8B-B14F-4D97-AF65-F5344CB8AC3E}">
        <p14:creationId xmlns:p14="http://schemas.microsoft.com/office/powerpoint/2010/main" val="599355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CA4C98-6A0E-C191-8AEE-68C42340DC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BE8D9E-1995-D93B-5CF9-FFEBA9AD50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0F34200-6B49-8E27-93BC-9358258F15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B4716E-C74E-4EF7-B09D-B5EDF033CDAC}" type="datetimeFigureOut">
              <a:rPr lang="en-US" smtClean="0"/>
              <a:t>9/18/2023</a:t>
            </a:fld>
            <a:endParaRPr lang="en-US" dirty="0"/>
          </a:p>
        </p:txBody>
      </p:sp>
      <p:sp>
        <p:nvSpPr>
          <p:cNvPr id="5" name="Footer Placeholder 4">
            <a:extLst>
              <a:ext uri="{FF2B5EF4-FFF2-40B4-BE49-F238E27FC236}">
                <a16:creationId xmlns:a16="http://schemas.microsoft.com/office/drawing/2014/main" id="{C9EC8DD1-C10D-D217-F690-5BC1349AE2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A85F473-0A9A-AB46-953E-733233CDBA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DF93E8-1B02-407D-A82C-DC4E4E842D4E}" type="slidenum">
              <a:rPr lang="en-US" smtClean="0"/>
              <a:t>‹#›</a:t>
            </a:fld>
            <a:endParaRPr lang="en-US" dirty="0"/>
          </a:p>
        </p:txBody>
      </p:sp>
      <p:sp>
        <p:nvSpPr>
          <p:cNvPr id="7" name="Rectangle 6">
            <a:extLst>
              <a:ext uri="{FF2B5EF4-FFF2-40B4-BE49-F238E27FC236}">
                <a16:creationId xmlns:a16="http://schemas.microsoft.com/office/drawing/2014/main" id="{DA15A44E-6126-28A0-E3C2-5104847ACCF0}"/>
              </a:ext>
            </a:extLst>
          </p:cNvPr>
          <p:cNvSpPr/>
          <p:nvPr userDrawn="1"/>
        </p:nvSpPr>
        <p:spPr>
          <a:xfrm>
            <a:off x="0" y="-7014"/>
            <a:ext cx="12192000" cy="263881"/>
          </a:xfrm>
          <a:prstGeom prst="rect">
            <a:avLst/>
          </a:prstGeom>
          <a:solidFill>
            <a:srgbClr val="C32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D60CA00C-C47D-BA17-7EEA-66A279E56C74}"/>
              </a:ext>
            </a:extLst>
          </p:cNvPr>
          <p:cNvPicPr>
            <a:picLocks noChangeAspect="1"/>
          </p:cNvPicPr>
          <p:nvPr userDrawn="1"/>
        </p:nvPicPr>
        <p:blipFill>
          <a:blip r:embed="rId13"/>
          <a:stretch>
            <a:fillRect/>
          </a:stretch>
        </p:blipFill>
        <p:spPr>
          <a:xfrm>
            <a:off x="-13250" y="6584303"/>
            <a:ext cx="12205250" cy="274344"/>
          </a:xfrm>
          <a:prstGeom prst="rect">
            <a:avLst/>
          </a:prstGeom>
          <a:ln>
            <a:noFill/>
          </a:ln>
        </p:spPr>
      </p:pic>
      <p:pic>
        <p:nvPicPr>
          <p:cNvPr id="9" name="Picture 2" descr="JTC logo">
            <a:extLst>
              <a:ext uri="{FF2B5EF4-FFF2-40B4-BE49-F238E27FC236}">
                <a16:creationId xmlns:a16="http://schemas.microsoft.com/office/drawing/2014/main" id="{6B4B68BF-ABC3-811A-CBF5-7FA9309E0FFC}"/>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134602" y="5580210"/>
            <a:ext cx="2057398"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9D8CFE7D-5E94-6BDF-947B-94E979D83AB7}"/>
              </a:ext>
            </a:extLst>
          </p:cNvPr>
          <p:cNvPicPr>
            <a:picLocks noChangeAspect="1"/>
          </p:cNvPicPr>
          <p:nvPr userDrawn="1"/>
        </p:nvPicPr>
        <p:blipFill>
          <a:blip r:embed="rId15"/>
          <a:stretch>
            <a:fillRect/>
          </a:stretch>
        </p:blipFill>
        <p:spPr>
          <a:xfrm>
            <a:off x="51816" y="365125"/>
            <a:ext cx="731520" cy="731520"/>
          </a:xfrm>
          <a:prstGeom prst="rect">
            <a:avLst/>
          </a:prstGeom>
        </p:spPr>
      </p:pic>
    </p:spTree>
    <p:extLst>
      <p:ext uri="{BB962C8B-B14F-4D97-AF65-F5344CB8AC3E}">
        <p14:creationId xmlns:p14="http://schemas.microsoft.com/office/powerpoint/2010/main" val="40136707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Amasis MT Pro Medium" panose="020406040500050203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masis MT Pro Light" panose="020F0502020204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masis MT Pro Light" panose="020F0502020204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masis MT Pro Light" panose="020F0502020204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asis MT Pro Light" panose="020F0502020204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asis MT Pro Light" panose="020F0502020204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hyperlink" Target="https://www.cfjustice.org/%D8%AA%D9%82%D8%B1%D9%8A%D8%B1-%D8%A8%D8%A7%D9%86%D8%AA%D9%87%D8%A7%D9%83%D8%A7%D8%AA-%D8%A7%D9%84%D9%82%D8%B6%D9%8A%D8%A9-%D8%B1%D9%82%D9%85-9115-%D9%84%D8%B3%D9%86%D8%A9-2016-%D9%83%D9%84%D9%8A/?lang=ar" TargetMode="External"/><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8.wdp"/></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2.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microsoft.com/office/2007/relationships/hdphoto" Target="../media/hdphoto6.wdp"/><Relationship Id="rId5" Type="http://schemas.openxmlformats.org/officeDocument/2006/relationships/image" Target="../media/image17.png"/><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C006A-D668-4C97-138A-726B63B014E7}"/>
              </a:ext>
            </a:extLst>
          </p:cNvPr>
          <p:cNvSpPr>
            <a:spLocks noGrp="1"/>
          </p:cNvSpPr>
          <p:nvPr>
            <p:ph type="ctrTitle"/>
          </p:nvPr>
        </p:nvSpPr>
        <p:spPr/>
        <p:txBody>
          <a:bodyPr>
            <a:noAutofit/>
          </a:bodyPr>
          <a:lstStyle/>
          <a:p>
            <a:r>
              <a:rPr lang="en-US" sz="17900" dirty="0"/>
              <a:t>Integrity</a:t>
            </a:r>
          </a:p>
        </p:txBody>
      </p:sp>
      <p:sp>
        <p:nvSpPr>
          <p:cNvPr id="3" name="Subtitle 2">
            <a:extLst>
              <a:ext uri="{FF2B5EF4-FFF2-40B4-BE49-F238E27FC236}">
                <a16:creationId xmlns:a16="http://schemas.microsoft.com/office/drawing/2014/main" id="{4A8F9C1B-B7B0-B1ED-F6BD-7C5B90EA2DAA}"/>
              </a:ext>
            </a:extLst>
          </p:cNvPr>
          <p:cNvSpPr>
            <a:spLocks noGrp="1"/>
          </p:cNvSpPr>
          <p:nvPr>
            <p:ph type="subTitle" idx="1"/>
          </p:nvPr>
        </p:nvSpPr>
        <p:spPr/>
        <p:txBody>
          <a:bodyPr>
            <a:normAutofit/>
          </a:bodyPr>
          <a:lstStyle/>
          <a:p>
            <a:r>
              <a:rPr lang="en-US" sz="8000" dirty="0"/>
              <a:t>  </a:t>
            </a:r>
            <a:r>
              <a:rPr lang="en-US" sz="8000" i="1" dirty="0"/>
              <a:t>Integratis </a:t>
            </a:r>
          </a:p>
        </p:txBody>
      </p:sp>
    </p:spTree>
    <p:extLst>
      <p:ext uri="{BB962C8B-B14F-4D97-AF65-F5344CB8AC3E}">
        <p14:creationId xmlns:p14="http://schemas.microsoft.com/office/powerpoint/2010/main" val="2892010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AA3E3-0097-8578-1482-BC2371A17E58}"/>
              </a:ext>
            </a:extLst>
          </p:cNvPr>
          <p:cNvSpPr>
            <a:spLocks noGrp="1"/>
          </p:cNvSpPr>
          <p:nvPr>
            <p:ph type="title"/>
          </p:nvPr>
        </p:nvSpPr>
        <p:spPr>
          <a:xfrm>
            <a:off x="838200" y="278040"/>
            <a:ext cx="10515600" cy="1325563"/>
          </a:xfrm>
        </p:spPr>
        <p:txBody>
          <a:bodyPr>
            <a:normAutofit/>
          </a:bodyPr>
          <a:lstStyle/>
          <a:p>
            <a:pPr algn="ctr"/>
            <a:r>
              <a:rPr lang="en-US" sz="6000" dirty="0"/>
              <a:t>What is the Constitution?</a:t>
            </a:r>
          </a:p>
        </p:txBody>
      </p:sp>
      <p:sp>
        <p:nvSpPr>
          <p:cNvPr id="4" name="Content Placeholder 3">
            <a:extLst>
              <a:ext uri="{FF2B5EF4-FFF2-40B4-BE49-F238E27FC236}">
                <a16:creationId xmlns:a16="http://schemas.microsoft.com/office/drawing/2014/main" id="{5B276AF1-DFDB-06FF-1AC6-9598D8E79B35}"/>
              </a:ext>
            </a:extLst>
          </p:cNvPr>
          <p:cNvSpPr>
            <a:spLocks noGrp="1"/>
          </p:cNvSpPr>
          <p:nvPr>
            <p:ph sz="half" idx="2"/>
          </p:nvPr>
        </p:nvSpPr>
        <p:spPr>
          <a:xfrm>
            <a:off x="7789762" y="1825625"/>
            <a:ext cx="4173637" cy="4351338"/>
          </a:xfrm>
        </p:spPr>
        <p:txBody>
          <a:bodyPr>
            <a:normAutofit/>
          </a:bodyPr>
          <a:lstStyle/>
          <a:p>
            <a:r>
              <a:rPr lang="en-US" sz="3900" dirty="0"/>
              <a:t>Sets up the government</a:t>
            </a:r>
          </a:p>
          <a:p>
            <a:r>
              <a:rPr lang="en-US" sz="3900" dirty="0"/>
              <a:t>Defines and limits the government</a:t>
            </a:r>
          </a:p>
          <a:p>
            <a:r>
              <a:rPr lang="en-US" sz="3900" dirty="0"/>
              <a:t>Protects basic rights of Americans</a:t>
            </a:r>
          </a:p>
        </p:txBody>
      </p:sp>
      <p:sp>
        <p:nvSpPr>
          <p:cNvPr id="6" name="Content Placeholder 5">
            <a:extLst>
              <a:ext uri="{FF2B5EF4-FFF2-40B4-BE49-F238E27FC236}">
                <a16:creationId xmlns:a16="http://schemas.microsoft.com/office/drawing/2014/main" id="{B175FF0C-2267-864F-D629-4568C4A8C860}"/>
              </a:ext>
            </a:extLst>
          </p:cNvPr>
          <p:cNvSpPr>
            <a:spLocks noGrp="1"/>
          </p:cNvSpPr>
          <p:nvPr>
            <p:ph sz="half" idx="1"/>
          </p:nvPr>
        </p:nvSpPr>
        <p:spPr/>
        <p:txBody>
          <a:bodyPr>
            <a:normAutofit/>
          </a:bodyPr>
          <a:lstStyle/>
          <a:p>
            <a:endParaRPr lang="en-US"/>
          </a:p>
        </p:txBody>
      </p:sp>
      <p:pic>
        <p:nvPicPr>
          <p:cNvPr id="2050" name="Picture 2" descr="Painting Scene at the Signing of the Constitution of the United States">
            <a:extLst>
              <a:ext uri="{FF2B5EF4-FFF2-40B4-BE49-F238E27FC236}">
                <a16:creationId xmlns:a16="http://schemas.microsoft.com/office/drawing/2014/main" id="{958FA9F5-5421-8562-BCE7-2CE6F9923D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825625"/>
            <a:ext cx="6777942" cy="4369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0035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5AEA7-3804-42AA-9291-71F6E6B1A951}"/>
              </a:ext>
            </a:extLst>
          </p:cNvPr>
          <p:cNvSpPr>
            <a:spLocks noGrp="1"/>
          </p:cNvSpPr>
          <p:nvPr>
            <p:ph type="title"/>
          </p:nvPr>
        </p:nvSpPr>
        <p:spPr/>
        <p:txBody>
          <a:bodyPr/>
          <a:lstStyle/>
          <a:p>
            <a:pPr algn="ctr"/>
            <a:r>
              <a:rPr lang="en-US" dirty="0"/>
              <a:t>Parts of the U.S. Constitution</a:t>
            </a:r>
          </a:p>
        </p:txBody>
      </p:sp>
      <p:sp>
        <p:nvSpPr>
          <p:cNvPr id="4" name="Content Placeholder 3">
            <a:extLst>
              <a:ext uri="{FF2B5EF4-FFF2-40B4-BE49-F238E27FC236}">
                <a16:creationId xmlns:a16="http://schemas.microsoft.com/office/drawing/2014/main" id="{CBEBFC59-D498-45C5-A99C-A8D7691B4F46}"/>
              </a:ext>
            </a:extLst>
          </p:cNvPr>
          <p:cNvSpPr>
            <a:spLocks noGrp="1"/>
          </p:cNvSpPr>
          <p:nvPr>
            <p:ph sz="half" idx="2"/>
          </p:nvPr>
        </p:nvSpPr>
        <p:spPr>
          <a:xfrm>
            <a:off x="9039497" y="5048412"/>
            <a:ext cx="2443030" cy="605059"/>
          </a:xfrm>
        </p:spPr>
        <p:txBody>
          <a:bodyPr>
            <a:normAutofit fontScale="77500" lnSpcReduction="20000"/>
          </a:bodyPr>
          <a:lstStyle/>
          <a:p>
            <a:pPr marL="0" indent="0" algn="ctr">
              <a:buNone/>
            </a:pPr>
            <a:r>
              <a:rPr lang="en-US" dirty="0"/>
              <a:t>Bill of Rights Ratified in 1791</a:t>
            </a:r>
          </a:p>
        </p:txBody>
      </p:sp>
      <p:sp>
        <p:nvSpPr>
          <p:cNvPr id="8" name="Content Placeholder 3">
            <a:extLst>
              <a:ext uri="{FF2B5EF4-FFF2-40B4-BE49-F238E27FC236}">
                <a16:creationId xmlns:a16="http://schemas.microsoft.com/office/drawing/2014/main" id="{6262D6DC-E21D-D9D7-257E-C48B4E10DB1F}"/>
              </a:ext>
            </a:extLst>
          </p:cNvPr>
          <p:cNvSpPr txBox="1">
            <a:spLocks/>
          </p:cNvSpPr>
          <p:nvPr/>
        </p:nvSpPr>
        <p:spPr>
          <a:xfrm>
            <a:off x="1649051" y="5009223"/>
            <a:ext cx="4880341" cy="6050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masis MT Pro Light" panose="020F0502020204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masis MT Pro Light" panose="020F0502020204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masis MT Pro Light" panose="020F0502020204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asis MT Pro Light" panose="020F0502020204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asis MT Pro Light" panose="020F0502020204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200" dirty="0"/>
              <a:t>Part of the Original Constitution Written/Signed in 1787, Ratified in 1788</a:t>
            </a:r>
          </a:p>
        </p:txBody>
      </p:sp>
      <p:sp>
        <p:nvSpPr>
          <p:cNvPr id="10" name="Rectangle: Rounded Corners 9">
            <a:extLst>
              <a:ext uri="{FF2B5EF4-FFF2-40B4-BE49-F238E27FC236}">
                <a16:creationId xmlns:a16="http://schemas.microsoft.com/office/drawing/2014/main" id="{8909E7E1-A7CA-DF59-1F0A-832D6392D4C8}"/>
              </a:ext>
            </a:extLst>
          </p:cNvPr>
          <p:cNvSpPr/>
          <p:nvPr/>
        </p:nvSpPr>
        <p:spPr>
          <a:xfrm>
            <a:off x="60962" y="2284663"/>
            <a:ext cx="4005942" cy="200956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latin typeface="Amasis MT Pro" panose="02040504050005020304" pitchFamily="18" charset="0"/>
              </a:rPr>
              <a:t>Preamble</a:t>
            </a:r>
            <a:endParaRPr lang="en-US" dirty="0">
              <a:latin typeface="Amasis MT Pro" panose="02040504050005020304" pitchFamily="18" charset="0"/>
            </a:endParaRPr>
          </a:p>
        </p:txBody>
      </p:sp>
      <p:sp>
        <p:nvSpPr>
          <p:cNvPr id="11" name="Rectangle: Rounded Corners 10">
            <a:extLst>
              <a:ext uri="{FF2B5EF4-FFF2-40B4-BE49-F238E27FC236}">
                <a16:creationId xmlns:a16="http://schemas.microsoft.com/office/drawing/2014/main" id="{D2502667-C607-61EB-E8D0-B1631B67B426}"/>
              </a:ext>
            </a:extLst>
          </p:cNvPr>
          <p:cNvSpPr/>
          <p:nvPr/>
        </p:nvSpPr>
        <p:spPr>
          <a:xfrm>
            <a:off x="4111535" y="2284663"/>
            <a:ext cx="4005942" cy="2009569"/>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Amasis MT Pro" panose="02040504050005020304" pitchFamily="18" charset="0"/>
              </a:rPr>
              <a:t>7 Articles</a:t>
            </a:r>
          </a:p>
          <a:p>
            <a:pPr marL="285750" indent="-285750" algn="ctr">
              <a:buFont typeface="Arial" panose="020B0604020202020204" pitchFamily="34" charset="0"/>
              <a:buChar char="•"/>
            </a:pPr>
            <a:r>
              <a:rPr lang="en-US" sz="1600" dirty="0">
                <a:solidFill>
                  <a:schemeClr val="tx1"/>
                </a:solidFill>
                <a:latin typeface="Amasis MT Pro" panose="02040504050005020304" pitchFamily="18" charset="0"/>
              </a:rPr>
              <a:t>3 Branches of Government</a:t>
            </a:r>
          </a:p>
          <a:p>
            <a:pPr marL="285750" indent="-285750" algn="ctr">
              <a:buFont typeface="Arial" panose="020B0604020202020204" pitchFamily="34" charset="0"/>
              <a:buChar char="•"/>
            </a:pPr>
            <a:r>
              <a:rPr lang="en-US" sz="1600" dirty="0">
                <a:solidFill>
                  <a:schemeClr val="tx1"/>
                </a:solidFill>
                <a:latin typeface="Amasis MT Pro" panose="02040504050005020304" pitchFamily="18" charset="0"/>
              </a:rPr>
              <a:t>The States</a:t>
            </a:r>
          </a:p>
          <a:p>
            <a:pPr marL="285750" indent="-285750" algn="ctr">
              <a:buFont typeface="Arial" panose="020B0604020202020204" pitchFamily="34" charset="0"/>
              <a:buChar char="•"/>
            </a:pPr>
            <a:r>
              <a:rPr lang="en-US" sz="1600" dirty="0">
                <a:solidFill>
                  <a:schemeClr val="tx1"/>
                </a:solidFill>
                <a:latin typeface="Amasis MT Pro" panose="02040504050005020304" pitchFamily="18" charset="0"/>
              </a:rPr>
              <a:t>Amending the Constitution</a:t>
            </a:r>
          </a:p>
          <a:p>
            <a:pPr marL="285750" indent="-285750" algn="ctr">
              <a:buFont typeface="Arial" panose="020B0604020202020204" pitchFamily="34" charset="0"/>
              <a:buChar char="•"/>
            </a:pPr>
            <a:r>
              <a:rPr lang="en-US" sz="1600" dirty="0">
                <a:solidFill>
                  <a:schemeClr val="tx1"/>
                </a:solidFill>
                <a:latin typeface="Amasis MT Pro" panose="02040504050005020304" pitchFamily="18" charset="0"/>
              </a:rPr>
              <a:t>Supremacy Clause</a:t>
            </a:r>
          </a:p>
          <a:p>
            <a:pPr marL="285750" indent="-285750" algn="ctr">
              <a:buFont typeface="Arial" panose="020B0604020202020204" pitchFamily="34" charset="0"/>
              <a:buChar char="•"/>
            </a:pPr>
            <a:r>
              <a:rPr lang="en-US" sz="1600" dirty="0">
                <a:solidFill>
                  <a:schemeClr val="tx1"/>
                </a:solidFill>
                <a:latin typeface="Amasis MT Pro" panose="02040504050005020304" pitchFamily="18" charset="0"/>
              </a:rPr>
              <a:t>Ratification</a:t>
            </a:r>
            <a:endParaRPr lang="en-US" sz="1000" dirty="0">
              <a:solidFill>
                <a:schemeClr val="tx1"/>
              </a:solidFill>
              <a:latin typeface="Amasis MT Pro" panose="02040504050005020304" pitchFamily="18" charset="0"/>
            </a:endParaRPr>
          </a:p>
        </p:txBody>
      </p:sp>
      <p:sp>
        <p:nvSpPr>
          <p:cNvPr id="12" name="Rectangle: Rounded Corners 11">
            <a:extLst>
              <a:ext uri="{FF2B5EF4-FFF2-40B4-BE49-F238E27FC236}">
                <a16:creationId xmlns:a16="http://schemas.microsoft.com/office/drawing/2014/main" id="{08583CB0-FBC9-B91C-7A65-AB94CF27B678}"/>
              </a:ext>
            </a:extLst>
          </p:cNvPr>
          <p:cNvSpPr/>
          <p:nvPr/>
        </p:nvSpPr>
        <p:spPr>
          <a:xfrm>
            <a:off x="8162109" y="2305982"/>
            <a:ext cx="4005942" cy="2009569"/>
          </a:xfrm>
          <a:prstGeom prst="round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latin typeface="Amasis MT Pro" panose="02040504050005020304" pitchFamily="18" charset="0"/>
              </a:rPr>
              <a:t>Amendments</a:t>
            </a:r>
          </a:p>
          <a:p>
            <a:pPr marL="285750" indent="-285750" algn="ctr">
              <a:buFont typeface="Arial" panose="020B0604020202020204" pitchFamily="34" charset="0"/>
              <a:buChar char="•"/>
            </a:pPr>
            <a:r>
              <a:rPr lang="en-US" sz="1600" dirty="0">
                <a:latin typeface="Amasis MT Pro" panose="02040504050005020304" pitchFamily="18" charset="0"/>
              </a:rPr>
              <a:t>Bill of Rights</a:t>
            </a:r>
          </a:p>
          <a:p>
            <a:pPr marL="285750" indent="-285750" algn="ctr">
              <a:buFont typeface="Arial" panose="020B0604020202020204" pitchFamily="34" charset="0"/>
              <a:buChar char="•"/>
            </a:pPr>
            <a:r>
              <a:rPr lang="en-US" sz="1600" dirty="0">
                <a:latin typeface="Amasis MT Pro" panose="02040504050005020304" pitchFamily="18" charset="0"/>
              </a:rPr>
              <a:t>Other Amendments</a:t>
            </a:r>
          </a:p>
        </p:txBody>
      </p:sp>
      <p:sp>
        <p:nvSpPr>
          <p:cNvPr id="15" name="Left Brace 14">
            <a:extLst>
              <a:ext uri="{FF2B5EF4-FFF2-40B4-BE49-F238E27FC236}">
                <a16:creationId xmlns:a16="http://schemas.microsoft.com/office/drawing/2014/main" id="{0190C5CD-0327-05A4-F3AE-53551D1EB383}"/>
              </a:ext>
            </a:extLst>
          </p:cNvPr>
          <p:cNvSpPr/>
          <p:nvPr/>
        </p:nvSpPr>
        <p:spPr>
          <a:xfrm rot="16200000">
            <a:off x="3786693" y="589822"/>
            <a:ext cx="605057" cy="8056515"/>
          </a:xfrm>
          <a:prstGeom prst="lef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Left Brace 15">
            <a:extLst>
              <a:ext uri="{FF2B5EF4-FFF2-40B4-BE49-F238E27FC236}">
                <a16:creationId xmlns:a16="http://schemas.microsoft.com/office/drawing/2014/main" id="{D4D4A0ED-7D54-4F0D-E920-32E4910B1A90}"/>
              </a:ext>
            </a:extLst>
          </p:cNvPr>
          <p:cNvSpPr/>
          <p:nvPr/>
        </p:nvSpPr>
        <p:spPr>
          <a:xfrm rot="16200000">
            <a:off x="9862552" y="2612297"/>
            <a:ext cx="605057" cy="3968928"/>
          </a:xfrm>
          <a:prstGeom prst="lef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9830181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673E2-68E2-8964-8CBD-845E9AAAB23E}"/>
              </a:ext>
            </a:extLst>
          </p:cNvPr>
          <p:cNvSpPr>
            <a:spLocks noGrp="1"/>
          </p:cNvSpPr>
          <p:nvPr>
            <p:ph type="title"/>
          </p:nvPr>
        </p:nvSpPr>
        <p:spPr>
          <a:xfrm>
            <a:off x="838200" y="1"/>
            <a:ext cx="10515600" cy="1690688"/>
          </a:xfrm>
        </p:spPr>
        <p:txBody>
          <a:bodyPr>
            <a:normAutofit/>
          </a:bodyPr>
          <a:lstStyle/>
          <a:p>
            <a:pPr algn="ctr"/>
            <a:r>
              <a:rPr lang="en-US" dirty="0"/>
              <a:t>Preamble to the U.S. Constitution</a:t>
            </a:r>
          </a:p>
        </p:txBody>
      </p:sp>
      <p:sp>
        <p:nvSpPr>
          <p:cNvPr id="3" name="Content Placeholder 3">
            <a:extLst>
              <a:ext uri="{FF2B5EF4-FFF2-40B4-BE49-F238E27FC236}">
                <a16:creationId xmlns:a16="http://schemas.microsoft.com/office/drawing/2014/main" id="{4BCC63C6-15C6-309F-93FF-1894A26694F5}"/>
              </a:ext>
            </a:extLst>
          </p:cNvPr>
          <p:cNvSpPr txBox="1">
            <a:spLocks/>
          </p:cNvSpPr>
          <p:nvPr/>
        </p:nvSpPr>
        <p:spPr>
          <a:xfrm>
            <a:off x="1969225" y="1345474"/>
            <a:ext cx="8253550" cy="470166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masis MT Pro Light" panose="020F0502020204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masis MT Pro Light" panose="020F0502020204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masis MT Pro Light" panose="020F0502020204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asis MT Pro Light" panose="020F0502020204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asis MT Pro Light" panose="020F0502020204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000" b="1" dirty="0"/>
              <a:t>"We the People of the United States, </a:t>
            </a:r>
          </a:p>
          <a:p>
            <a:pPr marL="0" indent="0" algn="ctr">
              <a:buFont typeface="Arial" panose="020B0604020202020204" pitchFamily="34" charset="0"/>
              <a:buNone/>
            </a:pPr>
            <a:r>
              <a:rPr lang="en-US" sz="3000" b="1" dirty="0"/>
              <a:t>in Order to form a more perfect Union, </a:t>
            </a:r>
          </a:p>
          <a:p>
            <a:pPr marL="0" indent="0" algn="ctr">
              <a:buFont typeface="Arial" panose="020B0604020202020204" pitchFamily="34" charset="0"/>
              <a:buNone/>
            </a:pPr>
            <a:r>
              <a:rPr lang="en-US" sz="3000" b="1" dirty="0"/>
              <a:t>establish Justice, </a:t>
            </a:r>
          </a:p>
          <a:p>
            <a:pPr marL="0" indent="0" algn="ctr">
              <a:buFont typeface="Arial" panose="020B0604020202020204" pitchFamily="34" charset="0"/>
              <a:buNone/>
            </a:pPr>
            <a:r>
              <a:rPr lang="en-US" sz="3000" b="1" dirty="0"/>
              <a:t>insure domestic Tranquility, </a:t>
            </a:r>
          </a:p>
          <a:p>
            <a:pPr marL="0" indent="0" algn="ctr">
              <a:buFont typeface="Arial" panose="020B0604020202020204" pitchFamily="34" charset="0"/>
              <a:buNone/>
            </a:pPr>
            <a:r>
              <a:rPr lang="en-US" sz="3000" b="1" dirty="0"/>
              <a:t>provide for the common defense, </a:t>
            </a:r>
          </a:p>
          <a:p>
            <a:pPr marL="0" indent="0" algn="ctr">
              <a:buFont typeface="Arial" panose="020B0604020202020204" pitchFamily="34" charset="0"/>
              <a:buNone/>
            </a:pPr>
            <a:r>
              <a:rPr lang="en-US" sz="3000" b="1" dirty="0"/>
              <a:t>promote the general Welfare, </a:t>
            </a:r>
          </a:p>
          <a:p>
            <a:pPr marL="0" indent="0" algn="ctr">
              <a:buFont typeface="Arial" panose="020B0604020202020204" pitchFamily="34" charset="0"/>
              <a:buNone/>
            </a:pPr>
            <a:r>
              <a:rPr lang="en-US" sz="3000" b="1" dirty="0"/>
              <a:t>and secure the Blessings of Liberty to ourselves and our Posterity, </a:t>
            </a:r>
          </a:p>
          <a:p>
            <a:pPr marL="0" indent="0" algn="ctr">
              <a:buFont typeface="Arial" panose="020B0604020202020204" pitchFamily="34" charset="0"/>
              <a:buNone/>
            </a:pPr>
            <a:r>
              <a:rPr lang="en-US" sz="3000" b="1" dirty="0"/>
              <a:t>do ordain and establish this Constitution for the United States of America."</a:t>
            </a:r>
          </a:p>
        </p:txBody>
      </p:sp>
    </p:spTree>
    <p:extLst>
      <p:ext uri="{BB962C8B-B14F-4D97-AF65-F5344CB8AC3E}">
        <p14:creationId xmlns:p14="http://schemas.microsoft.com/office/powerpoint/2010/main" val="19312497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17634-452C-694A-EB0E-0949459EB32E}"/>
              </a:ext>
            </a:extLst>
          </p:cNvPr>
          <p:cNvSpPr>
            <a:spLocks noGrp="1"/>
          </p:cNvSpPr>
          <p:nvPr>
            <p:ph type="title"/>
          </p:nvPr>
        </p:nvSpPr>
        <p:spPr>
          <a:xfrm>
            <a:off x="838199" y="548350"/>
            <a:ext cx="7017152" cy="1325563"/>
          </a:xfrm>
        </p:spPr>
        <p:txBody>
          <a:bodyPr>
            <a:normAutofit/>
          </a:bodyPr>
          <a:lstStyle/>
          <a:p>
            <a:r>
              <a:rPr lang="en-US" sz="4000" dirty="0"/>
              <a:t>Articles of the U.S. Constitution</a:t>
            </a:r>
            <a:br>
              <a:rPr lang="en-US" sz="4000" dirty="0"/>
            </a:br>
            <a:r>
              <a:rPr lang="en-US" sz="4000" dirty="0"/>
              <a:t>      </a:t>
            </a:r>
            <a:r>
              <a:rPr lang="en-US" sz="2400" dirty="0"/>
              <a:t>Articles are like chapters in a book.</a:t>
            </a:r>
          </a:p>
        </p:txBody>
      </p:sp>
      <p:sp>
        <p:nvSpPr>
          <p:cNvPr id="3" name="Content Placeholder 2">
            <a:extLst>
              <a:ext uri="{FF2B5EF4-FFF2-40B4-BE49-F238E27FC236}">
                <a16:creationId xmlns:a16="http://schemas.microsoft.com/office/drawing/2014/main" id="{6E9FAEC1-D98F-80B1-8F91-81DCA411490F}"/>
              </a:ext>
            </a:extLst>
          </p:cNvPr>
          <p:cNvSpPr>
            <a:spLocks noGrp="1"/>
          </p:cNvSpPr>
          <p:nvPr>
            <p:ph idx="1"/>
          </p:nvPr>
        </p:nvSpPr>
        <p:spPr>
          <a:xfrm>
            <a:off x="959577" y="1873913"/>
            <a:ext cx="6521605" cy="4351338"/>
          </a:xfrm>
        </p:spPr>
        <p:txBody>
          <a:bodyPr>
            <a:noAutofit/>
          </a:bodyPr>
          <a:lstStyle/>
          <a:p>
            <a:pPr marL="571500" indent="-571500">
              <a:buFont typeface="+mj-lt"/>
              <a:buAutoNum type="romanUcPeriod"/>
            </a:pPr>
            <a:r>
              <a:rPr lang="en-US" sz="3200" dirty="0"/>
              <a:t>Legislative Branch</a:t>
            </a:r>
          </a:p>
          <a:p>
            <a:pPr marL="571500" indent="-571500">
              <a:buFont typeface="+mj-lt"/>
              <a:buAutoNum type="romanUcPeriod"/>
            </a:pPr>
            <a:r>
              <a:rPr lang="en-US" sz="3200" dirty="0"/>
              <a:t>Executive Branch</a:t>
            </a:r>
          </a:p>
          <a:p>
            <a:pPr marL="571500" indent="-571500">
              <a:buFont typeface="+mj-lt"/>
              <a:buAutoNum type="romanUcPeriod"/>
            </a:pPr>
            <a:r>
              <a:rPr lang="en-US" sz="3200" dirty="0"/>
              <a:t>Judicial Branch</a:t>
            </a:r>
          </a:p>
          <a:p>
            <a:pPr marL="571500" indent="-571500">
              <a:buFont typeface="+mj-lt"/>
              <a:buAutoNum type="romanUcPeriod"/>
            </a:pPr>
            <a:r>
              <a:rPr lang="en-US" sz="3200" dirty="0"/>
              <a:t>The States</a:t>
            </a:r>
          </a:p>
          <a:p>
            <a:pPr marL="571500" indent="-571500">
              <a:buFont typeface="+mj-lt"/>
              <a:buAutoNum type="romanUcPeriod"/>
            </a:pPr>
            <a:r>
              <a:rPr lang="en-US" sz="3200" dirty="0"/>
              <a:t>Amendment Process</a:t>
            </a:r>
          </a:p>
          <a:p>
            <a:pPr marL="571500" indent="-571500">
              <a:buFont typeface="+mj-lt"/>
              <a:buAutoNum type="romanUcPeriod"/>
            </a:pPr>
            <a:r>
              <a:rPr lang="en-US" sz="3200" dirty="0"/>
              <a:t>Supreme Law of the Land</a:t>
            </a:r>
          </a:p>
          <a:p>
            <a:pPr marL="571500" indent="-571500">
              <a:buFont typeface="+mj-lt"/>
              <a:buAutoNum type="romanUcPeriod"/>
            </a:pPr>
            <a:r>
              <a:rPr lang="en-US" sz="3200" dirty="0"/>
              <a:t>Ratification</a:t>
            </a:r>
          </a:p>
          <a:p>
            <a:pPr marL="571500" indent="-571500">
              <a:buFont typeface="+mj-lt"/>
              <a:buAutoNum type="romanUcPeriod"/>
            </a:pPr>
            <a:endParaRPr lang="en-US" sz="3200" dirty="0"/>
          </a:p>
          <a:p>
            <a:pPr marL="571500" indent="-571500">
              <a:buFont typeface="+mj-lt"/>
              <a:buAutoNum type="romanUcPeriod"/>
            </a:pPr>
            <a:endParaRPr lang="en-US" sz="3200" dirty="0"/>
          </a:p>
        </p:txBody>
      </p:sp>
      <p:pic>
        <p:nvPicPr>
          <p:cNvPr id="2050" name="Picture 2" descr="Constitution of the United States">
            <a:extLst>
              <a:ext uri="{FF2B5EF4-FFF2-40B4-BE49-F238E27FC236}">
                <a16:creationId xmlns:a16="http://schemas.microsoft.com/office/drawing/2014/main" id="{4F3CFAB3-B249-E49C-13EF-B67B43ECAB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699" t="5324" r="6332" b="6590"/>
          <a:stretch/>
        </p:blipFill>
        <p:spPr bwMode="auto">
          <a:xfrm>
            <a:off x="7971621" y="260621"/>
            <a:ext cx="4220379" cy="6336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857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17634-452C-694A-EB0E-0949459EB32E}"/>
              </a:ext>
            </a:extLst>
          </p:cNvPr>
          <p:cNvSpPr>
            <a:spLocks noGrp="1"/>
          </p:cNvSpPr>
          <p:nvPr>
            <p:ph type="title"/>
          </p:nvPr>
        </p:nvSpPr>
        <p:spPr>
          <a:xfrm>
            <a:off x="838200" y="342823"/>
            <a:ext cx="10515600" cy="1325563"/>
          </a:xfrm>
        </p:spPr>
        <p:txBody>
          <a:bodyPr>
            <a:normAutofit fontScale="90000"/>
          </a:bodyPr>
          <a:lstStyle/>
          <a:p>
            <a:pPr algn="ctr"/>
            <a:r>
              <a:rPr lang="en-US" sz="7300" dirty="0"/>
              <a:t>The Bill of Rights</a:t>
            </a:r>
            <a:br>
              <a:rPr lang="en-US" dirty="0"/>
            </a:br>
            <a:r>
              <a:rPr lang="en-US" dirty="0"/>
              <a:t>The First Ten Amendments</a:t>
            </a:r>
          </a:p>
        </p:txBody>
      </p:sp>
      <p:sp>
        <p:nvSpPr>
          <p:cNvPr id="3" name="Content Placeholder 2">
            <a:extLst>
              <a:ext uri="{FF2B5EF4-FFF2-40B4-BE49-F238E27FC236}">
                <a16:creationId xmlns:a16="http://schemas.microsoft.com/office/drawing/2014/main" id="{6E9FAEC1-D98F-80B1-8F91-81DCA411490F}"/>
              </a:ext>
            </a:extLst>
          </p:cNvPr>
          <p:cNvSpPr>
            <a:spLocks noGrp="1"/>
          </p:cNvSpPr>
          <p:nvPr>
            <p:ph idx="1"/>
          </p:nvPr>
        </p:nvSpPr>
        <p:spPr>
          <a:xfrm>
            <a:off x="6096000" y="1738920"/>
            <a:ext cx="5885058" cy="4351338"/>
          </a:xfrm>
        </p:spPr>
        <p:txBody>
          <a:bodyPr>
            <a:noAutofit/>
          </a:bodyPr>
          <a:lstStyle/>
          <a:p>
            <a:pPr marL="512763" indent="-452438">
              <a:buFont typeface="+mj-lt"/>
              <a:buAutoNum type="arabicPeriod"/>
            </a:pPr>
            <a:r>
              <a:rPr lang="en-US" sz="2300" dirty="0"/>
              <a:t>Five Freedoms</a:t>
            </a:r>
          </a:p>
          <a:p>
            <a:pPr marL="512763" indent="-452438">
              <a:buFont typeface="+mj-lt"/>
              <a:buAutoNum type="arabicPeriod"/>
            </a:pPr>
            <a:r>
              <a:rPr lang="en-US" sz="2300" dirty="0"/>
              <a:t>Right to Keep and Bear Arms</a:t>
            </a:r>
          </a:p>
          <a:p>
            <a:pPr marL="512763" indent="-452438">
              <a:buFont typeface="+mj-lt"/>
              <a:buAutoNum type="arabicPeriod"/>
            </a:pPr>
            <a:r>
              <a:rPr lang="en-US" sz="2300" dirty="0"/>
              <a:t>Quartering Soldiers</a:t>
            </a:r>
          </a:p>
          <a:p>
            <a:pPr marL="512763" indent="-452438">
              <a:buFont typeface="+mj-lt"/>
              <a:buAutoNum type="arabicPeriod"/>
            </a:pPr>
            <a:r>
              <a:rPr lang="en-US" sz="2300" dirty="0"/>
              <a:t>Searches and Seizures</a:t>
            </a:r>
          </a:p>
          <a:p>
            <a:pPr marL="512763" indent="-452438">
              <a:buFont typeface="+mj-lt"/>
              <a:buAutoNum type="arabicPeriod"/>
            </a:pPr>
            <a:r>
              <a:rPr lang="en-US" sz="2300" dirty="0"/>
              <a:t>Grand Jury, Due Process, Witness Against Yourself</a:t>
            </a:r>
          </a:p>
          <a:p>
            <a:pPr marL="512763" indent="-452438">
              <a:buFont typeface="+mj-lt"/>
              <a:buAutoNum type="arabicPeriod"/>
            </a:pPr>
            <a:r>
              <a:rPr lang="en-US" sz="2300" dirty="0"/>
              <a:t>Rights in Criminal Prosecutions</a:t>
            </a:r>
          </a:p>
          <a:p>
            <a:pPr marL="512763" indent="-452438">
              <a:buFont typeface="+mj-lt"/>
              <a:buAutoNum type="arabicPeriod"/>
            </a:pPr>
            <a:r>
              <a:rPr lang="en-US" sz="2300" dirty="0"/>
              <a:t>Civil Trial and Jury Trials</a:t>
            </a:r>
          </a:p>
          <a:p>
            <a:pPr marL="512763" indent="-452438">
              <a:buFont typeface="+mj-lt"/>
              <a:buAutoNum type="arabicPeriod"/>
            </a:pPr>
            <a:r>
              <a:rPr lang="en-US" sz="2300" dirty="0"/>
              <a:t>Cruel and Unusual Punishment</a:t>
            </a:r>
          </a:p>
          <a:p>
            <a:pPr marL="512763" indent="-452438">
              <a:buFont typeface="+mj-lt"/>
              <a:buAutoNum type="arabicPeriod"/>
            </a:pPr>
            <a:r>
              <a:rPr lang="en-US" sz="2300" dirty="0"/>
              <a:t>Unenumerated rights</a:t>
            </a:r>
          </a:p>
          <a:p>
            <a:pPr marL="512763" indent="-452438">
              <a:buFont typeface="+mj-lt"/>
              <a:buAutoNum type="arabicPeriod"/>
            </a:pPr>
            <a:r>
              <a:rPr lang="en-US" sz="2400" dirty="0"/>
              <a:t>Rights Reserved</a:t>
            </a:r>
          </a:p>
        </p:txBody>
      </p:sp>
      <p:pic>
        <p:nvPicPr>
          <p:cNvPr id="4098" name="Picture 2" descr="The United States Bill of Rights – Legends of America">
            <a:extLst>
              <a:ext uri="{FF2B5EF4-FFF2-40B4-BE49-F238E27FC236}">
                <a16:creationId xmlns:a16="http://schemas.microsoft.com/office/drawing/2014/main" id="{0746E6AE-27C3-2D6E-D71E-C851553D9C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942" y="1785034"/>
            <a:ext cx="5699203" cy="4798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65488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17634-452C-694A-EB0E-0949459EB32E}"/>
              </a:ext>
            </a:extLst>
          </p:cNvPr>
          <p:cNvSpPr>
            <a:spLocks noGrp="1"/>
          </p:cNvSpPr>
          <p:nvPr>
            <p:ph type="title"/>
          </p:nvPr>
        </p:nvSpPr>
        <p:spPr>
          <a:xfrm>
            <a:off x="708725" y="468820"/>
            <a:ext cx="6179769" cy="1605077"/>
          </a:xfrm>
        </p:spPr>
        <p:txBody>
          <a:bodyPr>
            <a:noAutofit/>
          </a:bodyPr>
          <a:lstStyle/>
          <a:p>
            <a:pPr algn="ctr"/>
            <a:r>
              <a:rPr lang="en-US" sz="7200" dirty="0"/>
              <a:t>Other Amendments</a:t>
            </a:r>
          </a:p>
        </p:txBody>
      </p:sp>
      <p:sp>
        <p:nvSpPr>
          <p:cNvPr id="3" name="Content Placeholder 2">
            <a:extLst>
              <a:ext uri="{FF2B5EF4-FFF2-40B4-BE49-F238E27FC236}">
                <a16:creationId xmlns:a16="http://schemas.microsoft.com/office/drawing/2014/main" id="{6E9FAEC1-D98F-80B1-8F91-81DCA411490F}"/>
              </a:ext>
            </a:extLst>
          </p:cNvPr>
          <p:cNvSpPr>
            <a:spLocks noGrp="1"/>
          </p:cNvSpPr>
          <p:nvPr>
            <p:ph idx="1"/>
          </p:nvPr>
        </p:nvSpPr>
        <p:spPr>
          <a:xfrm>
            <a:off x="980867" y="2337508"/>
            <a:ext cx="6179769" cy="3981083"/>
          </a:xfrm>
        </p:spPr>
        <p:txBody>
          <a:bodyPr numCol="1">
            <a:noAutofit/>
          </a:bodyPr>
          <a:lstStyle/>
          <a:p>
            <a:pPr marL="0" indent="0">
              <a:buNone/>
            </a:pPr>
            <a:r>
              <a:rPr lang="en-US" sz="4400" dirty="0"/>
              <a:t>Look in the back of the U.S. Constitution. How many total amendments do we have in the Constitution?</a:t>
            </a:r>
          </a:p>
        </p:txBody>
      </p:sp>
      <p:pic>
        <p:nvPicPr>
          <p:cNvPr id="5122" name="Picture 2" descr="Free Old Transcript photo and picture">
            <a:extLst>
              <a:ext uri="{FF2B5EF4-FFF2-40B4-BE49-F238E27FC236}">
                <a16:creationId xmlns:a16="http://schemas.microsoft.com/office/drawing/2014/main" id="{A45D2DC4-0A4E-441A-997F-97E1579532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7969" y="267241"/>
            <a:ext cx="5174031" cy="6331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20651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17634-452C-694A-EB0E-0949459EB32E}"/>
              </a:ext>
            </a:extLst>
          </p:cNvPr>
          <p:cNvSpPr>
            <a:spLocks noGrp="1"/>
          </p:cNvSpPr>
          <p:nvPr>
            <p:ph type="title"/>
          </p:nvPr>
        </p:nvSpPr>
        <p:spPr/>
        <p:txBody>
          <a:bodyPr>
            <a:normAutofit/>
          </a:bodyPr>
          <a:lstStyle/>
          <a:p>
            <a:pPr algn="ctr"/>
            <a:r>
              <a:rPr lang="en-US" sz="6600" dirty="0"/>
              <a:t>Article III, Section I</a:t>
            </a:r>
          </a:p>
        </p:txBody>
      </p:sp>
      <p:sp>
        <p:nvSpPr>
          <p:cNvPr id="3" name="Content Placeholder 2">
            <a:extLst>
              <a:ext uri="{FF2B5EF4-FFF2-40B4-BE49-F238E27FC236}">
                <a16:creationId xmlns:a16="http://schemas.microsoft.com/office/drawing/2014/main" id="{6E9FAEC1-D98F-80B1-8F91-81DCA411490F}"/>
              </a:ext>
            </a:extLst>
          </p:cNvPr>
          <p:cNvSpPr>
            <a:spLocks noGrp="1"/>
          </p:cNvSpPr>
          <p:nvPr>
            <p:ph idx="1"/>
          </p:nvPr>
        </p:nvSpPr>
        <p:spPr>
          <a:xfrm>
            <a:off x="838200" y="1807337"/>
            <a:ext cx="10515600" cy="4351338"/>
          </a:xfrm>
        </p:spPr>
        <p:txBody>
          <a:bodyPr numCol="1">
            <a:normAutofit fontScale="77500" lnSpcReduction="20000"/>
          </a:bodyPr>
          <a:lstStyle/>
          <a:p>
            <a:pPr marL="0" indent="0">
              <a:lnSpc>
                <a:spcPct val="120000"/>
              </a:lnSpc>
              <a:buNone/>
            </a:pPr>
            <a:r>
              <a:rPr lang="en-US" sz="4400" dirty="0"/>
              <a:t>The judicial Power of the United States shall be vested in one supreme Court, and in such inferior Courts as the Congress may from time to time ordain and establish. </a:t>
            </a:r>
            <a:r>
              <a:rPr lang="en-US" sz="4400" u="sng" dirty="0"/>
              <a:t>The Judges</a:t>
            </a:r>
            <a:r>
              <a:rPr lang="en-US" sz="4400" dirty="0"/>
              <a:t>, both of the supreme and inferior Courts, </a:t>
            </a:r>
            <a:r>
              <a:rPr lang="en-US" sz="4400" u="sng" dirty="0"/>
              <a:t>shall hold their Offices during good Behaviour</a:t>
            </a:r>
            <a:r>
              <a:rPr lang="en-US" sz="4400" dirty="0"/>
              <a:t>, and shall, at stated Times, receive for their Services, a Compensation, which shall not be diminished during their Continuance in Office.</a:t>
            </a:r>
          </a:p>
        </p:txBody>
      </p:sp>
    </p:spTree>
    <p:extLst>
      <p:ext uri="{BB962C8B-B14F-4D97-AF65-F5344CB8AC3E}">
        <p14:creationId xmlns:p14="http://schemas.microsoft.com/office/powerpoint/2010/main" val="39877334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17634-452C-694A-EB0E-0949459EB32E}"/>
              </a:ext>
            </a:extLst>
          </p:cNvPr>
          <p:cNvSpPr>
            <a:spLocks noGrp="1"/>
          </p:cNvSpPr>
          <p:nvPr>
            <p:ph type="title"/>
          </p:nvPr>
        </p:nvSpPr>
        <p:spPr>
          <a:xfrm>
            <a:off x="838200" y="342823"/>
            <a:ext cx="10515600" cy="1325563"/>
          </a:xfrm>
        </p:spPr>
        <p:txBody>
          <a:bodyPr>
            <a:noAutofit/>
          </a:bodyPr>
          <a:lstStyle/>
          <a:p>
            <a:pPr algn="ctr"/>
            <a:r>
              <a:rPr lang="en-US" sz="5400" dirty="0"/>
              <a:t>What is the Role of the Courts?</a:t>
            </a:r>
            <a:endParaRPr lang="en-US" sz="3200" dirty="0"/>
          </a:p>
        </p:txBody>
      </p:sp>
      <p:sp>
        <p:nvSpPr>
          <p:cNvPr id="3" name="Content Placeholder 2">
            <a:extLst>
              <a:ext uri="{FF2B5EF4-FFF2-40B4-BE49-F238E27FC236}">
                <a16:creationId xmlns:a16="http://schemas.microsoft.com/office/drawing/2014/main" id="{6E9FAEC1-D98F-80B1-8F91-81DCA411490F}"/>
              </a:ext>
            </a:extLst>
          </p:cNvPr>
          <p:cNvSpPr>
            <a:spLocks noGrp="1"/>
          </p:cNvSpPr>
          <p:nvPr>
            <p:ph idx="1"/>
          </p:nvPr>
        </p:nvSpPr>
        <p:spPr>
          <a:xfrm>
            <a:off x="7587916" y="1738920"/>
            <a:ext cx="4393142" cy="4280804"/>
          </a:xfrm>
        </p:spPr>
        <p:txBody>
          <a:bodyPr>
            <a:noAutofit/>
          </a:bodyPr>
          <a:lstStyle/>
          <a:p>
            <a:pPr marL="512763" indent="-452438"/>
            <a:r>
              <a:rPr lang="en-US" sz="3600" dirty="0"/>
              <a:t>Review laws</a:t>
            </a:r>
          </a:p>
          <a:p>
            <a:pPr marL="512763" indent="-452438"/>
            <a:r>
              <a:rPr lang="en-US" sz="3600" dirty="0"/>
              <a:t>Explains laws</a:t>
            </a:r>
          </a:p>
          <a:p>
            <a:pPr marL="512763" indent="-452438"/>
            <a:r>
              <a:rPr lang="en-US" sz="3600" dirty="0"/>
              <a:t>Resolves disputes (disagreements)</a:t>
            </a:r>
          </a:p>
          <a:p>
            <a:pPr marL="512763" indent="-452438"/>
            <a:r>
              <a:rPr lang="en-US" sz="3600" dirty="0"/>
              <a:t>Decides if a law goes against the Constitution</a:t>
            </a:r>
            <a:endParaRPr lang="en-US" sz="4000" dirty="0"/>
          </a:p>
        </p:txBody>
      </p:sp>
      <p:pic>
        <p:nvPicPr>
          <p:cNvPr id="3074" name="Picture 2">
            <a:extLst>
              <a:ext uri="{FF2B5EF4-FFF2-40B4-BE49-F238E27FC236}">
                <a16:creationId xmlns:a16="http://schemas.microsoft.com/office/drawing/2014/main" id="{0BC6306C-303B-0B36-CD34-80058A080A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68386"/>
            <a:ext cx="6533425"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20230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CABEA1-DFFA-439E-8C4F-85203D75C86A}"/>
              </a:ext>
            </a:extLst>
          </p:cNvPr>
          <p:cNvPicPr>
            <a:picLocks noChangeAspect="1"/>
          </p:cNvPicPr>
          <p:nvPr/>
        </p:nvPicPr>
        <p:blipFill rotWithShape="1">
          <a:blip r:embed="rId3">
            <a:alphaModFix/>
          </a:blip>
          <a:srcRect l="606" t="1" r="4" b="3"/>
          <a:stretch/>
        </p:blipFill>
        <p:spPr>
          <a:xfrm>
            <a:off x="744582" y="1655429"/>
            <a:ext cx="7694024" cy="4489808"/>
          </a:xfrm>
          <a:prstGeom prst="rect">
            <a:avLst/>
          </a:prstGeom>
          <a:effectLst/>
        </p:spPr>
      </p:pic>
      <p:sp>
        <p:nvSpPr>
          <p:cNvPr id="5" name="Title 1">
            <a:extLst>
              <a:ext uri="{FF2B5EF4-FFF2-40B4-BE49-F238E27FC236}">
                <a16:creationId xmlns:a16="http://schemas.microsoft.com/office/drawing/2014/main" id="{BD45C1C1-B50A-481F-BA5E-D80182921BD5}"/>
              </a:ext>
            </a:extLst>
          </p:cNvPr>
          <p:cNvSpPr txBox="1">
            <a:spLocks/>
          </p:cNvSpPr>
          <p:nvPr/>
        </p:nvSpPr>
        <p:spPr>
          <a:xfrm>
            <a:off x="744582" y="396967"/>
            <a:ext cx="11447417" cy="1026884"/>
          </a:xfrm>
          <a:prstGeom prst="rect">
            <a:avLst/>
          </a:prstGeom>
        </p:spPr>
        <p:txBody>
          <a:bodyPr vert="horz" lIns="91440" tIns="45720" rIns="91440" bIns="45720" rtlCol="0" anchor="t">
            <a:noAutofit/>
          </a:bodyPr>
          <a:lstStyle>
            <a:lvl1pPr algn="ctr" defTabSz="914400" rtl="0" eaLnBrk="1" latinLnBrk="0" hangingPunct="1">
              <a:spcBef>
                <a:spcPct val="0"/>
              </a:spcBef>
              <a:buNone/>
              <a:defRPr sz="4000" kern="1200" baseline="0">
                <a:solidFill>
                  <a:schemeClr val="tx1"/>
                </a:solidFill>
                <a:latin typeface="+mj-lt"/>
                <a:ea typeface="+mj-ea"/>
                <a:cs typeface="+mj-cs"/>
              </a:defRPr>
            </a:lvl1pPr>
          </a:lstStyle>
          <a:p>
            <a:r>
              <a:rPr lang="en-US" sz="4600" b="1" dirty="0">
                <a:latin typeface="Amasis MT Pro Medium" panose="02040604050005020304" pitchFamily="18" charset="0"/>
              </a:rPr>
              <a:t>Resolve Disputes Through a Legal Process</a:t>
            </a:r>
          </a:p>
        </p:txBody>
      </p:sp>
      <p:sp>
        <p:nvSpPr>
          <p:cNvPr id="6" name="Content Placeholder 2">
            <a:extLst>
              <a:ext uri="{FF2B5EF4-FFF2-40B4-BE49-F238E27FC236}">
                <a16:creationId xmlns:a16="http://schemas.microsoft.com/office/drawing/2014/main" id="{80578066-BAB5-43D2-B672-5C796F99D4AD}"/>
              </a:ext>
            </a:extLst>
          </p:cNvPr>
          <p:cNvSpPr txBox="1">
            <a:spLocks/>
          </p:cNvSpPr>
          <p:nvPr/>
        </p:nvSpPr>
        <p:spPr>
          <a:xfrm>
            <a:off x="8699715" y="1655430"/>
            <a:ext cx="3357155" cy="3752594"/>
          </a:xfrm>
          <a:prstGeom prst="rect">
            <a:avLst/>
          </a:prstGeom>
        </p:spPr>
        <p:txBody>
          <a:bodyPr vert="horz" lIns="91440" tIns="45720" rIns="91440" bIns="45720" rtlCol="0" anchor="b">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4000" dirty="0">
                <a:solidFill>
                  <a:srgbClr val="000000"/>
                </a:solidFill>
                <a:latin typeface="Amasis MT Pro Light" panose="02040304050005020304" pitchFamily="18" charset="0"/>
              </a:rPr>
              <a:t>Cases must be brought to the courts; the judicial branch does not seek out cases. </a:t>
            </a:r>
          </a:p>
        </p:txBody>
      </p:sp>
      <p:sp>
        <p:nvSpPr>
          <p:cNvPr id="4" name="Rectangle 3">
            <a:extLst>
              <a:ext uri="{FF2B5EF4-FFF2-40B4-BE49-F238E27FC236}">
                <a16:creationId xmlns:a16="http://schemas.microsoft.com/office/drawing/2014/main" id="{B51C2E43-2E77-03A6-9C08-272161AF6E57}"/>
              </a:ext>
            </a:extLst>
          </p:cNvPr>
          <p:cNvSpPr/>
          <p:nvPr/>
        </p:nvSpPr>
        <p:spPr>
          <a:xfrm>
            <a:off x="-1430382" y="4069081"/>
            <a:ext cx="45719"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2490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D45C1C1-B50A-481F-BA5E-D80182921BD5}"/>
              </a:ext>
            </a:extLst>
          </p:cNvPr>
          <p:cNvSpPr txBox="1">
            <a:spLocks/>
          </p:cNvSpPr>
          <p:nvPr/>
        </p:nvSpPr>
        <p:spPr>
          <a:xfrm>
            <a:off x="744582" y="396967"/>
            <a:ext cx="10942475" cy="1506896"/>
          </a:xfrm>
          <a:prstGeom prst="rect">
            <a:avLst/>
          </a:prstGeom>
        </p:spPr>
        <p:txBody>
          <a:bodyPr vert="horz" lIns="91440" tIns="45720" rIns="91440" bIns="45720" rtlCol="0" anchor="t">
            <a:noAutofit/>
          </a:bodyPr>
          <a:lstStyle>
            <a:lvl1pPr algn="ctr" defTabSz="914400" rtl="0" eaLnBrk="1" latinLnBrk="0" hangingPunct="1">
              <a:spcBef>
                <a:spcPct val="0"/>
              </a:spcBef>
              <a:buNone/>
              <a:defRPr sz="4000" kern="1200" baseline="0">
                <a:solidFill>
                  <a:schemeClr val="tx1"/>
                </a:solidFill>
                <a:latin typeface="+mj-lt"/>
                <a:ea typeface="+mj-ea"/>
                <a:cs typeface="+mj-cs"/>
              </a:defRPr>
            </a:lvl1pPr>
          </a:lstStyle>
          <a:p>
            <a:r>
              <a:rPr lang="en-US" sz="6000" b="1" dirty="0">
                <a:latin typeface="Amasis MT Pro Medium" panose="02040604050005020304" pitchFamily="18" charset="0"/>
              </a:rPr>
              <a:t>“Jurors are judges of the facts and we are judges of the law.”</a:t>
            </a:r>
          </a:p>
        </p:txBody>
      </p:sp>
      <p:sp>
        <p:nvSpPr>
          <p:cNvPr id="6" name="Content Placeholder 2">
            <a:extLst>
              <a:ext uri="{FF2B5EF4-FFF2-40B4-BE49-F238E27FC236}">
                <a16:creationId xmlns:a16="http://schemas.microsoft.com/office/drawing/2014/main" id="{80578066-BAB5-43D2-B672-5C796F99D4AD}"/>
              </a:ext>
            </a:extLst>
          </p:cNvPr>
          <p:cNvSpPr txBox="1">
            <a:spLocks/>
          </p:cNvSpPr>
          <p:nvPr/>
        </p:nvSpPr>
        <p:spPr>
          <a:xfrm>
            <a:off x="6096000" y="2580100"/>
            <a:ext cx="5691206" cy="3513908"/>
          </a:xfrm>
          <a:prstGeom prst="rect">
            <a:avLst/>
          </a:prstGeom>
        </p:spPr>
        <p:txBody>
          <a:bodyPr vert="horz" lIns="91440" tIns="45720" rIns="91440" bIns="45720" rtlCol="0" anchor="b">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3800" dirty="0">
                <a:latin typeface="Amasis MT Pro Light"/>
              </a:rPr>
              <a:t>Juries and judges work together as partners in the     administration of justice. Judges make legal rulings and juries decide factual issues in a trial.</a:t>
            </a:r>
            <a:endParaRPr lang="en-US" sz="3800" dirty="0">
              <a:solidFill>
                <a:srgbClr val="000000"/>
              </a:solidFill>
              <a:latin typeface="Amasis MT Pro Light" panose="02040304050005020304" pitchFamily="18" charset="0"/>
            </a:endParaRPr>
          </a:p>
        </p:txBody>
      </p:sp>
      <p:sp>
        <p:nvSpPr>
          <p:cNvPr id="4" name="Rectangle 3">
            <a:extLst>
              <a:ext uri="{FF2B5EF4-FFF2-40B4-BE49-F238E27FC236}">
                <a16:creationId xmlns:a16="http://schemas.microsoft.com/office/drawing/2014/main" id="{B51C2E43-2E77-03A6-9C08-272161AF6E57}"/>
              </a:ext>
            </a:extLst>
          </p:cNvPr>
          <p:cNvSpPr/>
          <p:nvPr/>
        </p:nvSpPr>
        <p:spPr>
          <a:xfrm>
            <a:off x="-1430382" y="4069081"/>
            <a:ext cx="45719"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1699133-7CAC-2C4D-84B8-4D8EF7EEB62F}"/>
              </a:ext>
            </a:extLst>
          </p:cNvPr>
          <p:cNvPicPr>
            <a:picLocks noChangeAspect="1"/>
          </p:cNvPicPr>
          <p:nvPr/>
        </p:nvPicPr>
        <p:blipFill rotWithShape="1">
          <a:blip r:embed="rId3">
            <a:alphaModFix/>
          </a:blip>
          <a:srcRect l="6973" r="5844" b="-1"/>
          <a:stretch/>
        </p:blipFill>
        <p:spPr>
          <a:xfrm>
            <a:off x="746684" y="2482316"/>
            <a:ext cx="5174407" cy="3709477"/>
          </a:xfrm>
          <a:prstGeom prst="rect">
            <a:avLst/>
          </a:prstGeom>
          <a:effectLst/>
        </p:spPr>
      </p:pic>
    </p:spTree>
    <p:extLst>
      <p:ext uri="{BB962C8B-B14F-4D97-AF65-F5344CB8AC3E}">
        <p14:creationId xmlns:p14="http://schemas.microsoft.com/office/powerpoint/2010/main" val="14063709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B36A4-147E-4B9A-B45C-C7D414B48425}"/>
              </a:ext>
            </a:extLst>
          </p:cNvPr>
          <p:cNvSpPr>
            <a:spLocks noGrp="1"/>
          </p:cNvSpPr>
          <p:nvPr>
            <p:ph type="title"/>
          </p:nvPr>
        </p:nvSpPr>
        <p:spPr>
          <a:xfrm>
            <a:off x="838200" y="599184"/>
            <a:ext cx="10515600" cy="1325563"/>
          </a:xfrm>
        </p:spPr>
        <p:txBody>
          <a:bodyPr/>
          <a:lstStyle/>
          <a:p>
            <a:pPr algn="ctr"/>
            <a:endParaRPr lang="en-US" sz="5400" dirty="0"/>
          </a:p>
        </p:txBody>
      </p:sp>
      <p:sp>
        <p:nvSpPr>
          <p:cNvPr id="3" name="Content Placeholder 2">
            <a:extLst>
              <a:ext uri="{FF2B5EF4-FFF2-40B4-BE49-F238E27FC236}">
                <a16:creationId xmlns:a16="http://schemas.microsoft.com/office/drawing/2014/main" id="{E33077CB-5FD5-483E-953C-A51EED922BBC}"/>
              </a:ext>
            </a:extLst>
          </p:cNvPr>
          <p:cNvSpPr>
            <a:spLocks noGrp="1"/>
          </p:cNvSpPr>
          <p:nvPr>
            <p:ph idx="1"/>
          </p:nvPr>
        </p:nvSpPr>
        <p:spPr>
          <a:xfrm>
            <a:off x="-2265892" y="548784"/>
            <a:ext cx="14267391" cy="4351338"/>
          </a:xfrm>
        </p:spPr>
        <p:txBody>
          <a:bodyPr/>
          <a:lstStyle/>
          <a:p>
            <a:pPr marL="0" indent="0" algn="ctr">
              <a:buNone/>
            </a:pPr>
            <a:r>
              <a:rPr lang="en-US" dirty="0"/>
              <a:t>                                     </a:t>
            </a:r>
            <a:r>
              <a:rPr lang="en-US" sz="4400" dirty="0"/>
              <a:t>Integrity, the Courts, and the Constitution</a:t>
            </a:r>
          </a:p>
        </p:txBody>
      </p:sp>
      <p:pic>
        <p:nvPicPr>
          <p:cNvPr id="4" name="Picture 3">
            <a:extLst>
              <a:ext uri="{FF2B5EF4-FFF2-40B4-BE49-F238E27FC236}">
                <a16:creationId xmlns:a16="http://schemas.microsoft.com/office/drawing/2014/main" id="{01FB5CC4-92BB-45AE-99F7-A1C0FA4716BC}"/>
              </a:ext>
            </a:extLst>
          </p:cNvPr>
          <p:cNvPicPr>
            <a:picLocks noChangeAspect="1"/>
          </p:cNvPicPr>
          <p:nvPr/>
        </p:nvPicPr>
        <p:blipFill>
          <a:blip r:embed="rId3"/>
          <a:stretch>
            <a:fillRect/>
          </a:stretch>
        </p:blipFill>
        <p:spPr>
          <a:xfrm>
            <a:off x="6633210" y="1924747"/>
            <a:ext cx="4480560" cy="4480560"/>
          </a:xfrm>
          <a:prstGeom prst="rect">
            <a:avLst/>
          </a:prstGeom>
        </p:spPr>
      </p:pic>
      <p:pic>
        <p:nvPicPr>
          <p:cNvPr id="5" name="Picture 4">
            <a:extLst>
              <a:ext uri="{FF2B5EF4-FFF2-40B4-BE49-F238E27FC236}">
                <a16:creationId xmlns:a16="http://schemas.microsoft.com/office/drawing/2014/main" id="{A6D47776-0C89-4F9B-9A9B-249C2F35334B}"/>
              </a:ext>
            </a:extLst>
          </p:cNvPr>
          <p:cNvPicPr>
            <a:picLocks noChangeAspect="1"/>
          </p:cNvPicPr>
          <p:nvPr/>
        </p:nvPicPr>
        <p:blipFill>
          <a:blip r:embed="rId4"/>
          <a:stretch>
            <a:fillRect/>
          </a:stretch>
        </p:blipFill>
        <p:spPr>
          <a:xfrm>
            <a:off x="838200" y="2144016"/>
            <a:ext cx="5486400" cy="4114800"/>
          </a:xfrm>
          <a:prstGeom prst="rect">
            <a:avLst/>
          </a:prstGeom>
        </p:spPr>
      </p:pic>
    </p:spTree>
    <p:extLst>
      <p:ext uri="{BB962C8B-B14F-4D97-AF65-F5344CB8AC3E}">
        <p14:creationId xmlns:p14="http://schemas.microsoft.com/office/powerpoint/2010/main" val="40291484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17634-452C-694A-EB0E-0949459EB32E}"/>
              </a:ext>
            </a:extLst>
          </p:cNvPr>
          <p:cNvSpPr>
            <a:spLocks noGrp="1"/>
          </p:cNvSpPr>
          <p:nvPr>
            <p:ph type="title"/>
          </p:nvPr>
        </p:nvSpPr>
        <p:spPr/>
        <p:txBody>
          <a:bodyPr>
            <a:noAutofit/>
          </a:bodyPr>
          <a:lstStyle/>
          <a:p>
            <a:r>
              <a:rPr lang="en-US" sz="5400" dirty="0"/>
              <a:t>How Should Judges Make Decisions?</a:t>
            </a:r>
          </a:p>
        </p:txBody>
      </p:sp>
      <p:sp>
        <p:nvSpPr>
          <p:cNvPr id="3" name="Content Placeholder 2">
            <a:extLst>
              <a:ext uri="{FF2B5EF4-FFF2-40B4-BE49-F238E27FC236}">
                <a16:creationId xmlns:a16="http://schemas.microsoft.com/office/drawing/2014/main" id="{6E9FAEC1-D98F-80B1-8F91-81DCA411490F}"/>
              </a:ext>
            </a:extLst>
          </p:cNvPr>
          <p:cNvSpPr>
            <a:spLocks noGrp="1"/>
          </p:cNvSpPr>
          <p:nvPr>
            <p:ph idx="1"/>
          </p:nvPr>
        </p:nvSpPr>
        <p:spPr>
          <a:xfrm>
            <a:off x="331470" y="1810068"/>
            <a:ext cx="8572500" cy="4351338"/>
          </a:xfrm>
        </p:spPr>
        <p:txBody>
          <a:bodyPr numCol="1">
            <a:normAutofit lnSpcReduction="10000"/>
          </a:bodyPr>
          <a:lstStyle/>
          <a:p>
            <a:pPr marL="457189" indent="-457189">
              <a:buFont typeface="Arial" panose="020B0604020202020204" pitchFamily="34" charset="0"/>
              <a:buChar char="•"/>
            </a:pPr>
            <a:r>
              <a:rPr lang="en-US" sz="3600" dirty="0"/>
              <a:t>Judges should make decisions based on the law and the facts. They should be fair and impartial.</a:t>
            </a:r>
          </a:p>
          <a:p>
            <a:pPr marL="457189" indent="-457189">
              <a:buFont typeface="Arial" panose="020B0604020202020204" pitchFamily="34" charset="0"/>
              <a:buChar char="•"/>
            </a:pPr>
            <a:r>
              <a:rPr lang="en-US" sz="3600" dirty="0"/>
              <a:t>Judges must follow and apply the law:</a:t>
            </a:r>
          </a:p>
          <a:p>
            <a:pPr lvl="1"/>
            <a:r>
              <a:rPr lang="en-US" sz="3600" dirty="0"/>
              <a:t>U.S. Constitution and</a:t>
            </a:r>
          </a:p>
          <a:p>
            <a:pPr marL="457200" lvl="1" indent="0">
              <a:buNone/>
            </a:pPr>
            <a:r>
              <a:rPr lang="en-US" sz="3600" dirty="0"/>
              <a:t>  State Constitutions</a:t>
            </a:r>
          </a:p>
          <a:p>
            <a:pPr lvl="1"/>
            <a:r>
              <a:rPr lang="en-US" sz="3600" dirty="0"/>
              <a:t>Case law/Precedent</a:t>
            </a:r>
          </a:p>
          <a:p>
            <a:pPr lvl="1"/>
            <a:r>
              <a:rPr lang="en-US" sz="3600" dirty="0"/>
              <a:t>Statutory Law*</a:t>
            </a:r>
          </a:p>
        </p:txBody>
      </p:sp>
      <p:pic>
        <p:nvPicPr>
          <p:cNvPr id="8" name="Picture 7" descr="A gavel on a stand next to a stack of books&#10;&#10;Description automatically generated">
            <a:extLst>
              <a:ext uri="{FF2B5EF4-FFF2-40B4-BE49-F238E27FC236}">
                <a16:creationId xmlns:a16="http://schemas.microsoft.com/office/drawing/2014/main" id="{C1E7BABD-DD53-095F-11E7-AE87D1D1E3A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167" b="97667" l="10000" r="99556">
                        <a14:foregroundMark x1="37556" y1="75667" x2="42000" y2="83833"/>
                        <a14:foregroundMark x1="42000" y1="83833" x2="51556" y2="88000"/>
                        <a14:foregroundMark x1="62222" y1="88833" x2="42778" y2="91000"/>
                        <a14:foregroundMark x1="37000" y1="86167" x2="35333" y2="80000"/>
                        <a14:foregroundMark x1="53000" y1="94333" x2="53333" y2="97667"/>
                        <a14:foregroundMark x1="34889" y1="82333" x2="35000" y2="78333"/>
                        <a14:foregroundMark x1="35778" y1="79000" x2="36222" y2="76833"/>
                        <a14:foregroundMark x1="34889" y1="76833" x2="34889" y2="76167"/>
                        <a14:foregroundMark x1="34333" y1="78167" x2="35111" y2="75333"/>
                        <a14:foregroundMark x1="91556" y1="86333" x2="99556" y2="92000"/>
                        <a14:foregroundMark x1="69333" y1="13000" x2="89778" y2="5167"/>
                        <a14:foregroundMark x1="97444" y1="14000" x2="69556" y2="13167"/>
                        <a14:foregroundMark x1="68444" y1="6833" x2="80333" y2="5833"/>
                        <a14:foregroundMark x1="70000" y1="63333" x2="72222" y2="64333"/>
                        <a14:backgroundMark x1="79000" y1="90167" x2="78444" y2="86000"/>
                        <a14:backgroundMark x1="90444" y1="68000" x2="99667" y2="80833"/>
                        <a14:backgroundMark x1="65556" y1="55167" x2="67667" y2="54833"/>
                        <a14:backgroundMark x1="71667" y1="51333" x2="71667" y2="51333"/>
                        <a14:backgroundMark x1="77444" y1="50667" x2="77444" y2="50667"/>
                        <a14:backgroundMark x1="66000" y1="57833" x2="66111" y2="60833"/>
                        <a14:backgroundMark x1="71442" y1="65830" x2="72111" y2="66833"/>
                        <a14:backgroundMark x1="82444" y1="65833" x2="84778" y2="66167"/>
                        <a14:backgroundMark x1="77000" y1="50667" x2="80222" y2="51333"/>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426550" y="1242537"/>
            <a:ext cx="8229600" cy="5486400"/>
          </a:xfrm>
          <a:prstGeom prst="rect">
            <a:avLst/>
          </a:prstGeom>
        </p:spPr>
      </p:pic>
      <p:sp>
        <p:nvSpPr>
          <p:cNvPr id="9" name="TextBox 8">
            <a:extLst>
              <a:ext uri="{FF2B5EF4-FFF2-40B4-BE49-F238E27FC236}">
                <a16:creationId xmlns:a16="http://schemas.microsoft.com/office/drawing/2014/main" id="{6584FCFB-38C5-6BD1-C5F0-E6EFEDFEB49D}"/>
              </a:ext>
            </a:extLst>
          </p:cNvPr>
          <p:cNvSpPr txBox="1"/>
          <p:nvPr/>
        </p:nvSpPr>
        <p:spPr>
          <a:xfrm>
            <a:off x="10168890" y="6654609"/>
            <a:ext cx="2068830" cy="184666"/>
          </a:xfrm>
          <a:prstGeom prst="rect">
            <a:avLst/>
          </a:prstGeom>
          <a:noFill/>
        </p:spPr>
        <p:txBody>
          <a:bodyPr wrap="square" rtlCol="0">
            <a:spAutoFit/>
          </a:bodyPr>
          <a:lstStyle/>
          <a:p>
            <a:r>
              <a:rPr lang="en-US" sz="600" dirty="0">
                <a:hlinkClick r:id="rId5" tooltip="https://www.cfjustice.org/%D8%AA%D9%82%D8%B1%D9%8A%D8%B1-%D8%A8%D8%A7%D9%86%D8%AA%D9%87%D8%A7%D9%83%D8%A7%D8%AA-%D8%A7%D9%84%D9%82%D8%B6%D9%8A%D8%A9-%D8%B1%D9%82%D9%85-9115-%D9%84%D8%B3%D9%86%D8%A9-2016-%D9%83%D9%84%D9%8A/?lang=ar"/>
              </a:rPr>
              <a:t>This Photo</a:t>
            </a:r>
            <a:r>
              <a:rPr lang="en-US" sz="600" dirty="0"/>
              <a:t> by Unknown Author is licensed under </a:t>
            </a:r>
            <a:r>
              <a:rPr lang="en-US" sz="600" dirty="0">
                <a:hlinkClick r:id="rId6" tooltip="https://creativecommons.org/licenses/by-sa/3.0/"/>
              </a:rPr>
              <a:t>CC BY-SA</a:t>
            </a:r>
            <a:endParaRPr lang="en-US" sz="600" dirty="0"/>
          </a:p>
        </p:txBody>
      </p:sp>
    </p:spTree>
    <p:extLst>
      <p:ext uri="{BB962C8B-B14F-4D97-AF65-F5344CB8AC3E}">
        <p14:creationId xmlns:p14="http://schemas.microsoft.com/office/powerpoint/2010/main" val="35856281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FD636-5BA8-6954-EDCE-8D19E318C237}"/>
              </a:ext>
            </a:extLst>
          </p:cNvPr>
          <p:cNvSpPr>
            <a:spLocks noGrp="1"/>
          </p:cNvSpPr>
          <p:nvPr>
            <p:ph type="title"/>
          </p:nvPr>
        </p:nvSpPr>
        <p:spPr>
          <a:xfrm>
            <a:off x="838199" y="365126"/>
            <a:ext cx="11196501" cy="1319984"/>
          </a:xfrm>
        </p:spPr>
        <p:txBody>
          <a:bodyPr>
            <a:normAutofit/>
          </a:bodyPr>
          <a:lstStyle/>
          <a:p>
            <a:pPr algn="ctr"/>
            <a:r>
              <a:rPr lang="en-US" sz="5400" dirty="0"/>
              <a:t>How do Judges Demonstrate Integrity?</a:t>
            </a:r>
          </a:p>
        </p:txBody>
      </p:sp>
      <p:sp>
        <p:nvSpPr>
          <p:cNvPr id="3" name="Content Placeholder 2">
            <a:extLst>
              <a:ext uri="{FF2B5EF4-FFF2-40B4-BE49-F238E27FC236}">
                <a16:creationId xmlns:a16="http://schemas.microsoft.com/office/drawing/2014/main" id="{81471C97-1DB5-01D2-F20D-3714E09E95FA}"/>
              </a:ext>
            </a:extLst>
          </p:cNvPr>
          <p:cNvSpPr>
            <a:spLocks noGrp="1"/>
          </p:cNvSpPr>
          <p:nvPr>
            <p:ph idx="1"/>
          </p:nvPr>
        </p:nvSpPr>
        <p:spPr>
          <a:xfrm>
            <a:off x="418011" y="1825625"/>
            <a:ext cx="10935789" cy="4351338"/>
          </a:xfrm>
        </p:spPr>
        <p:txBody>
          <a:bodyPr>
            <a:normAutofit/>
          </a:bodyPr>
          <a:lstStyle/>
          <a:p>
            <a:pPr marL="0" indent="0">
              <a:buNone/>
            </a:pPr>
            <a:r>
              <a:rPr lang="en-US" sz="3600" dirty="0"/>
              <a:t>How do judges make decisions?</a:t>
            </a:r>
          </a:p>
          <a:p>
            <a:pPr marL="0" indent="0">
              <a:buNone/>
            </a:pPr>
            <a:r>
              <a:rPr lang="en-US" sz="3600" dirty="0"/>
              <a:t>What rules do judges have to follow?</a:t>
            </a:r>
          </a:p>
          <a:p>
            <a:pPr marL="0" indent="0">
              <a:buNone/>
            </a:pPr>
            <a:r>
              <a:rPr lang="en-US" sz="3600" dirty="0"/>
              <a:t>How should judges treat people in </a:t>
            </a:r>
          </a:p>
          <a:p>
            <a:pPr marL="0" indent="0">
              <a:buNone/>
            </a:pPr>
            <a:r>
              <a:rPr lang="en-US" sz="3600" dirty="0"/>
              <a:t>the courtroom?</a:t>
            </a:r>
          </a:p>
          <a:p>
            <a:pPr marL="0" indent="0">
              <a:buNone/>
            </a:pPr>
            <a:r>
              <a:rPr lang="en-US" sz="3600" dirty="0"/>
              <a:t>How should judges perform</a:t>
            </a:r>
          </a:p>
          <a:p>
            <a:pPr marL="0" indent="0">
              <a:buNone/>
            </a:pPr>
            <a:r>
              <a:rPr lang="en-US" sz="3600" dirty="0"/>
              <a:t>their duties?</a:t>
            </a:r>
          </a:p>
          <a:p>
            <a:pPr marL="0" indent="0">
              <a:buNone/>
            </a:pPr>
            <a:r>
              <a:rPr lang="en-US" sz="3600" dirty="0"/>
              <a:t>What should judges not do?</a:t>
            </a:r>
          </a:p>
        </p:txBody>
      </p:sp>
      <p:pic>
        <p:nvPicPr>
          <p:cNvPr id="4" name="Picture 3">
            <a:extLst>
              <a:ext uri="{FF2B5EF4-FFF2-40B4-BE49-F238E27FC236}">
                <a16:creationId xmlns:a16="http://schemas.microsoft.com/office/drawing/2014/main" id="{DE39005C-5D0D-4DA3-8D28-9A44EE9A6CC0}"/>
              </a:ext>
            </a:extLst>
          </p:cNvPr>
          <p:cNvPicPr>
            <a:picLocks noChangeAspect="1"/>
          </p:cNvPicPr>
          <p:nvPr/>
        </p:nvPicPr>
        <p:blipFill>
          <a:blip r:embed="rId3"/>
          <a:stretch>
            <a:fillRect/>
          </a:stretch>
        </p:blipFill>
        <p:spPr>
          <a:xfrm rot="20944891">
            <a:off x="6373026" y="2356665"/>
            <a:ext cx="5607774" cy="3461049"/>
          </a:xfrm>
          <a:prstGeom prst="rect">
            <a:avLst/>
          </a:prstGeom>
        </p:spPr>
      </p:pic>
    </p:spTree>
    <p:extLst>
      <p:ext uri="{BB962C8B-B14F-4D97-AF65-F5344CB8AC3E}">
        <p14:creationId xmlns:p14="http://schemas.microsoft.com/office/powerpoint/2010/main" val="8523191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515D1-7FCB-6F3A-1A8D-8A7EBDD04156}"/>
              </a:ext>
            </a:extLst>
          </p:cNvPr>
          <p:cNvSpPr>
            <a:spLocks noGrp="1"/>
          </p:cNvSpPr>
          <p:nvPr>
            <p:ph type="title"/>
          </p:nvPr>
        </p:nvSpPr>
        <p:spPr>
          <a:xfrm>
            <a:off x="838200" y="365126"/>
            <a:ext cx="10515600" cy="810532"/>
          </a:xfrm>
        </p:spPr>
        <p:txBody>
          <a:bodyPr>
            <a:noAutofit/>
          </a:bodyPr>
          <a:lstStyle/>
          <a:p>
            <a:pPr algn="ctr"/>
            <a:r>
              <a:rPr lang="en-US" sz="4800" dirty="0"/>
              <a:t>Your civic duties and responsibilities?</a:t>
            </a:r>
          </a:p>
        </p:txBody>
      </p:sp>
      <p:sp>
        <p:nvSpPr>
          <p:cNvPr id="3" name="Content Placeholder 2">
            <a:extLst>
              <a:ext uri="{FF2B5EF4-FFF2-40B4-BE49-F238E27FC236}">
                <a16:creationId xmlns:a16="http://schemas.microsoft.com/office/drawing/2014/main" id="{4C677E81-5162-5857-92E6-272791297FA4}"/>
              </a:ext>
            </a:extLst>
          </p:cNvPr>
          <p:cNvSpPr>
            <a:spLocks noGrp="1"/>
          </p:cNvSpPr>
          <p:nvPr>
            <p:ph idx="1"/>
          </p:nvPr>
        </p:nvSpPr>
        <p:spPr>
          <a:xfrm>
            <a:off x="838200" y="1384663"/>
            <a:ext cx="10515600" cy="4844552"/>
          </a:xfrm>
        </p:spPr>
        <p:txBody>
          <a:bodyPr>
            <a:normAutofit/>
          </a:bodyPr>
          <a:lstStyle/>
          <a:p>
            <a:r>
              <a:rPr lang="en-US" sz="3600" dirty="0"/>
              <a:t>What is civic virtue?</a:t>
            </a:r>
          </a:p>
          <a:p>
            <a:r>
              <a:rPr lang="en-US" sz="3600" dirty="0"/>
              <a:t>What is the difference between an obligation and a responsibility?</a:t>
            </a:r>
          </a:p>
          <a:p>
            <a:r>
              <a:rPr lang="en-US" sz="3600" dirty="0"/>
              <a:t>What obligations and responsibilities will you have to participate in government when you are an adult? (Jury Service, Voting, Taxes, etc.)   </a:t>
            </a:r>
          </a:p>
          <a:p>
            <a:r>
              <a:rPr lang="en-US" sz="3600" dirty="0"/>
              <a:t>How else can you serve your country or community?</a:t>
            </a:r>
          </a:p>
          <a:p>
            <a:r>
              <a:rPr lang="en-US" sz="4800" b="1" dirty="0"/>
              <a:t>How do you demonstrate integrity?</a:t>
            </a:r>
          </a:p>
        </p:txBody>
      </p:sp>
    </p:spTree>
    <p:extLst>
      <p:ext uri="{BB962C8B-B14F-4D97-AF65-F5344CB8AC3E}">
        <p14:creationId xmlns:p14="http://schemas.microsoft.com/office/powerpoint/2010/main" val="18249115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E198B9A-F3AE-D1EB-74D2-FFC39FFFDDC7}"/>
              </a:ext>
            </a:extLst>
          </p:cNvPr>
          <p:cNvSpPr>
            <a:spLocks noGrp="1"/>
          </p:cNvSpPr>
          <p:nvPr>
            <p:ph type="title"/>
          </p:nvPr>
        </p:nvSpPr>
        <p:spPr>
          <a:xfrm>
            <a:off x="223587" y="1955424"/>
            <a:ext cx="6099522" cy="2579302"/>
          </a:xfrm>
        </p:spPr>
        <p:txBody>
          <a:bodyPr>
            <a:normAutofit/>
          </a:bodyPr>
          <a:lstStyle/>
          <a:p>
            <a:r>
              <a:rPr lang="en-US" sz="8000" dirty="0"/>
              <a:t>Steps in a Jury Trial</a:t>
            </a:r>
          </a:p>
        </p:txBody>
      </p:sp>
      <p:grpSp>
        <p:nvGrpSpPr>
          <p:cNvPr id="11" name="Group 10">
            <a:extLst>
              <a:ext uri="{FF2B5EF4-FFF2-40B4-BE49-F238E27FC236}">
                <a16:creationId xmlns:a16="http://schemas.microsoft.com/office/drawing/2014/main" id="{E78CA9E3-4F86-B713-6EAF-F4F7431810AD}"/>
              </a:ext>
            </a:extLst>
          </p:cNvPr>
          <p:cNvGrpSpPr/>
          <p:nvPr/>
        </p:nvGrpSpPr>
        <p:grpSpPr>
          <a:xfrm>
            <a:off x="-142034" y="-721896"/>
            <a:ext cx="12930285" cy="8699862"/>
            <a:chOff x="-143540" y="-770707"/>
            <a:chExt cx="12930285" cy="8699862"/>
          </a:xfrm>
        </p:grpSpPr>
        <p:pic>
          <p:nvPicPr>
            <p:cNvPr id="7" name="Google Shape;287;p31" descr="Image result for Clip Art Stairsteps">
              <a:extLst>
                <a:ext uri="{FF2B5EF4-FFF2-40B4-BE49-F238E27FC236}">
                  <a16:creationId xmlns:a16="http://schemas.microsoft.com/office/drawing/2014/main" id="{D26EB5F5-8B77-6B34-9DD2-4DEE3DCB8724}"/>
                </a:ext>
              </a:extLst>
            </p:cNvPr>
            <p:cNvPicPr preferRelativeResize="0"/>
            <p:nvPr/>
          </p:nvPicPr>
          <p:blipFill rotWithShape="1">
            <a:blip r:embed="rId3">
              <a:alphaModFix/>
              <a:extLst>
                <a:ext uri="{BEBA8EAE-BF5A-486C-A8C5-ECC9F3942E4B}">
                  <a14:imgProps xmlns:a14="http://schemas.microsoft.com/office/drawing/2010/main">
                    <a14:imgLayer r:embed="rId4">
                      <a14:imgEffect>
                        <a14:backgroundRemoval t="10000" b="90000" l="7600" r="94800">
                          <a14:foregroundMark x1="93200" y1="23600" x2="94800" y2="24200"/>
                          <a14:foregroundMark x1="7600" y1="83400" x2="9816" y2="84052"/>
                          <a14:backgroundMark x1="11000" y1="85000" x2="11000" y2="85000"/>
                          <a14:backgroundMark x1="10800" y1="83400" x2="10800" y2="83400"/>
                          <a14:backgroundMark x1="11000" y1="85000" x2="11400" y2="85200"/>
                          <a14:backgroundMark x1="10800" y1="85000" x2="11600" y2="85400"/>
                          <a14:backgroundMark x1="11200" y1="84800" x2="10000" y2="84400"/>
                        </a14:backgroundRemoval>
                      </a14:imgEffect>
                    </a14:imgLayer>
                  </a14:imgProps>
                </a:ext>
              </a:extLst>
            </a:blip>
            <a:srcRect/>
            <a:stretch/>
          </p:blipFill>
          <p:spPr>
            <a:xfrm>
              <a:off x="2754470" y="-770707"/>
              <a:ext cx="10032275" cy="8699862"/>
            </a:xfrm>
            <a:prstGeom prst="rect">
              <a:avLst/>
            </a:prstGeom>
            <a:noFill/>
            <a:ln>
              <a:noFill/>
            </a:ln>
          </p:spPr>
        </p:pic>
        <p:sp>
          <p:nvSpPr>
            <p:cNvPr id="5" name="Rectangle 4">
              <a:extLst>
                <a:ext uri="{FF2B5EF4-FFF2-40B4-BE49-F238E27FC236}">
                  <a16:creationId xmlns:a16="http://schemas.microsoft.com/office/drawing/2014/main" id="{2C59C682-D9A4-3ACB-DDA3-DCA121C6098E}"/>
                </a:ext>
              </a:extLst>
            </p:cNvPr>
            <p:cNvSpPr/>
            <p:nvPr/>
          </p:nvSpPr>
          <p:spPr>
            <a:xfrm>
              <a:off x="-143540" y="6394743"/>
              <a:ext cx="4652787" cy="17638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27F90733-3BD0-0790-980A-56B901502A9E}"/>
                </a:ext>
              </a:extLst>
            </p:cNvPr>
            <p:cNvSpPr txBox="1">
              <a:spLocks/>
            </p:cNvSpPr>
            <p:nvPr/>
          </p:nvSpPr>
          <p:spPr>
            <a:xfrm>
              <a:off x="4602120" y="5851956"/>
              <a:ext cx="1108567" cy="778943"/>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ook Antiqua" panose="02040602050305030304" pitchFamily="18"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ook Antiqua" panose="02040602050305030304" pitchFamily="18"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ook Antiqua" panose="02040602050305030304" pitchFamily="18"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Voir Dire and Jury Impaneled</a:t>
              </a:r>
            </a:p>
          </p:txBody>
        </p:sp>
        <p:sp>
          <p:nvSpPr>
            <p:cNvPr id="9" name="Content Placeholder 2">
              <a:extLst>
                <a:ext uri="{FF2B5EF4-FFF2-40B4-BE49-F238E27FC236}">
                  <a16:creationId xmlns:a16="http://schemas.microsoft.com/office/drawing/2014/main" id="{30592DE4-09A8-68F6-9AD5-6BF08F83F79D}"/>
                </a:ext>
              </a:extLst>
            </p:cNvPr>
            <p:cNvSpPr txBox="1">
              <a:spLocks/>
            </p:cNvSpPr>
            <p:nvPr/>
          </p:nvSpPr>
          <p:spPr>
            <a:xfrm>
              <a:off x="5714841" y="5129467"/>
              <a:ext cx="1216537" cy="7789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ook Antiqua" panose="02040602050305030304" pitchFamily="18"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ook Antiqua" panose="02040602050305030304" pitchFamily="18"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ook Antiqua" panose="02040602050305030304" pitchFamily="18"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Opening Statements</a:t>
              </a:r>
            </a:p>
          </p:txBody>
        </p:sp>
        <p:sp>
          <p:nvSpPr>
            <p:cNvPr id="10" name="Content Placeholder 2">
              <a:extLst>
                <a:ext uri="{FF2B5EF4-FFF2-40B4-BE49-F238E27FC236}">
                  <a16:creationId xmlns:a16="http://schemas.microsoft.com/office/drawing/2014/main" id="{BE7A5F72-E301-257B-C714-CC69F019AD12}"/>
                </a:ext>
              </a:extLst>
            </p:cNvPr>
            <p:cNvSpPr txBox="1">
              <a:spLocks/>
            </p:cNvSpPr>
            <p:nvPr/>
          </p:nvSpPr>
          <p:spPr>
            <a:xfrm>
              <a:off x="6849434" y="4406978"/>
              <a:ext cx="1108567" cy="77894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ook Antiqua" panose="02040602050305030304" pitchFamily="18"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ook Antiqua" panose="02040602050305030304" pitchFamily="18"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ook Antiqua" panose="02040602050305030304" pitchFamily="18"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dirty="0"/>
                <a:t>Witnesses Called</a:t>
              </a:r>
            </a:p>
            <a:p>
              <a:pPr marL="0" indent="0">
                <a:spcBef>
                  <a:spcPts val="600"/>
                </a:spcBef>
                <a:buNone/>
              </a:pPr>
              <a:r>
                <a:rPr lang="en-US" sz="900" dirty="0"/>
                <a:t>Direct and Cross Examinations</a:t>
              </a:r>
            </a:p>
          </p:txBody>
        </p:sp>
      </p:grpSp>
      <p:sp>
        <p:nvSpPr>
          <p:cNvPr id="12" name="Content Placeholder 2">
            <a:extLst>
              <a:ext uri="{FF2B5EF4-FFF2-40B4-BE49-F238E27FC236}">
                <a16:creationId xmlns:a16="http://schemas.microsoft.com/office/drawing/2014/main" id="{DFC8ECA4-8CAF-C6C7-D149-AD31769C2208}"/>
              </a:ext>
            </a:extLst>
          </p:cNvPr>
          <p:cNvSpPr txBox="1">
            <a:spLocks/>
          </p:cNvSpPr>
          <p:nvPr/>
        </p:nvSpPr>
        <p:spPr>
          <a:xfrm>
            <a:off x="7974898" y="3628035"/>
            <a:ext cx="1291650" cy="9345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ook Antiqua" panose="02040602050305030304" pitchFamily="18"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ook Antiqua" panose="02040602050305030304" pitchFamily="18"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ook Antiqua" panose="02040602050305030304" pitchFamily="18"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Judge reads Jury Instructions</a:t>
            </a:r>
          </a:p>
          <a:p>
            <a:pPr marL="0" indent="0">
              <a:spcBef>
                <a:spcPts val="0"/>
              </a:spcBef>
              <a:buNone/>
            </a:pPr>
            <a:r>
              <a:rPr lang="en-US" sz="700" dirty="0"/>
              <a:t>May be Before or After Closing Arguments</a:t>
            </a:r>
            <a:endParaRPr lang="en-US" sz="600" dirty="0"/>
          </a:p>
        </p:txBody>
      </p:sp>
      <p:sp>
        <p:nvSpPr>
          <p:cNvPr id="13" name="Content Placeholder 2">
            <a:extLst>
              <a:ext uri="{FF2B5EF4-FFF2-40B4-BE49-F238E27FC236}">
                <a16:creationId xmlns:a16="http://schemas.microsoft.com/office/drawing/2014/main" id="{EEDE9514-E97C-5376-7408-EC2DF55B5F3F}"/>
              </a:ext>
            </a:extLst>
          </p:cNvPr>
          <p:cNvSpPr txBox="1">
            <a:spLocks/>
          </p:cNvSpPr>
          <p:nvPr/>
        </p:nvSpPr>
        <p:spPr>
          <a:xfrm>
            <a:off x="9062569" y="2884083"/>
            <a:ext cx="1212647" cy="7789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ook Antiqua" panose="02040602050305030304" pitchFamily="18"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ook Antiqua" panose="02040602050305030304" pitchFamily="18"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ook Antiqua" panose="02040602050305030304" pitchFamily="18"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Closing Arguments</a:t>
            </a:r>
          </a:p>
        </p:txBody>
      </p:sp>
      <p:sp>
        <p:nvSpPr>
          <p:cNvPr id="14" name="Content Placeholder 2">
            <a:extLst>
              <a:ext uri="{FF2B5EF4-FFF2-40B4-BE49-F238E27FC236}">
                <a16:creationId xmlns:a16="http://schemas.microsoft.com/office/drawing/2014/main" id="{246C388F-E48C-EA08-D52B-2AFC073E72C1}"/>
              </a:ext>
            </a:extLst>
          </p:cNvPr>
          <p:cNvSpPr txBox="1">
            <a:spLocks/>
          </p:cNvSpPr>
          <p:nvPr/>
        </p:nvSpPr>
        <p:spPr>
          <a:xfrm>
            <a:off x="10160050" y="2129246"/>
            <a:ext cx="1302942" cy="7789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ook Antiqua" panose="02040602050305030304" pitchFamily="18"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ook Antiqua" panose="02040602050305030304" pitchFamily="18"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ook Antiqua" panose="02040602050305030304" pitchFamily="18"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Jury Deliberation</a:t>
            </a:r>
          </a:p>
        </p:txBody>
      </p:sp>
      <p:sp>
        <p:nvSpPr>
          <p:cNvPr id="15" name="Content Placeholder 2">
            <a:extLst>
              <a:ext uri="{FF2B5EF4-FFF2-40B4-BE49-F238E27FC236}">
                <a16:creationId xmlns:a16="http://schemas.microsoft.com/office/drawing/2014/main" id="{C8747732-8559-3674-02EA-AAC2777813E7}"/>
              </a:ext>
            </a:extLst>
          </p:cNvPr>
          <p:cNvSpPr txBox="1">
            <a:spLocks/>
          </p:cNvSpPr>
          <p:nvPr/>
        </p:nvSpPr>
        <p:spPr>
          <a:xfrm>
            <a:off x="11288670" y="1460931"/>
            <a:ext cx="1108567" cy="7789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ook Antiqua" panose="02040602050305030304" pitchFamily="18"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ook Antiqua" panose="02040602050305030304" pitchFamily="18"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ook Antiqua" panose="02040602050305030304" pitchFamily="18"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Verdict</a:t>
            </a:r>
          </a:p>
        </p:txBody>
      </p:sp>
    </p:spTree>
    <p:extLst>
      <p:ext uri="{BB962C8B-B14F-4D97-AF65-F5344CB8AC3E}">
        <p14:creationId xmlns:p14="http://schemas.microsoft.com/office/powerpoint/2010/main" val="22421558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E198B9A-F3AE-D1EB-74D2-FFC39FFFDDC7}"/>
              </a:ext>
            </a:extLst>
          </p:cNvPr>
          <p:cNvSpPr>
            <a:spLocks noGrp="1"/>
          </p:cNvSpPr>
          <p:nvPr>
            <p:ph type="title"/>
          </p:nvPr>
        </p:nvSpPr>
        <p:spPr>
          <a:xfrm>
            <a:off x="838200" y="365125"/>
            <a:ext cx="10515600" cy="1325563"/>
          </a:xfrm>
        </p:spPr>
        <p:txBody>
          <a:bodyPr/>
          <a:lstStyle/>
          <a:p>
            <a:r>
              <a:rPr lang="en-US" dirty="0"/>
              <a:t>                 Steps in a Jury Trial</a:t>
            </a:r>
          </a:p>
        </p:txBody>
      </p:sp>
      <p:pic>
        <p:nvPicPr>
          <p:cNvPr id="5" name="Content Placeholder 4">
            <a:extLst>
              <a:ext uri="{FF2B5EF4-FFF2-40B4-BE49-F238E27FC236}">
                <a16:creationId xmlns:a16="http://schemas.microsoft.com/office/drawing/2014/main" id="{568D11C5-4482-4AAD-9C24-4974CDB4C93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2026953"/>
            <a:ext cx="4351338" cy="4351338"/>
          </a:xfrm>
        </p:spPr>
      </p:pic>
      <p:sp>
        <p:nvSpPr>
          <p:cNvPr id="6" name="Content Placeholder 2">
            <a:extLst>
              <a:ext uri="{FF2B5EF4-FFF2-40B4-BE49-F238E27FC236}">
                <a16:creationId xmlns:a16="http://schemas.microsoft.com/office/drawing/2014/main" id="{1AA8CF33-82CF-1985-937E-DD1A1C4887AF}"/>
              </a:ext>
            </a:extLst>
          </p:cNvPr>
          <p:cNvSpPr txBox="1">
            <a:spLocks/>
          </p:cNvSpPr>
          <p:nvPr/>
        </p:nvSpPr>
        <p:spPr>
          <a:xfrm>
            <a:off x="5092397" y="1651915"/>
            <a:ext cx="5496534" cy="4351338"/>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ook Antiqua" panose="02040602050305030304" pitchFamily="18"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ook Antiqua" panose="02040602050305030304" pitchFamily="18"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ook Antiqua" panose="02040602050305030304" pitchFamily="18"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ok Antiqua" panose="02040602050305030304" pitchFamily="18"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500" dirty="0"/>
              <a:t>Voir Dire and Jury Impaneled</a:t>
            </a:r>
          </a:p>
          <a:p>
            <a:r>
              <a:rPr lang="en-US" sz="3500" dirty="0"/>
              <a:t>Opening Statements</a:t>
            </a:r>
          </a:p>
          <a:p>
            <a:r>
              <a:rPr lang="en-US" sz="3500" dirty="0"/>
              <a:t>Witnesses Called</a:t>
            </a:r>
          </a:p>
          <a:p>
            <a:pPr lvl="1"/>
            <a:r>
              <a:rPr lang="en-US" sz="3100" dirty="0"/>
              <a:t>Direct and Cross Examination</a:t>
            </a:r>
          </a:p>
          <a:p>
            <a:r>
              <a:rPr lang="en-US" sz="3500" dirty="0"/>
              <a:t>Judge reads Jury Instructions (prior to or after closing arguments)</a:t>
            </a:r>
            <a:endParaRPr lang="en-US" sz="3100" dirty="0"/>
          </a:p>
          <a:p>
            <a:r>
              <a:rPr lang="en-US" sz="3500" dirty="0"/>
              <a:t>Closing Arguments</a:t>
            </a:r>
            <a:endParaRPr lang="en-US" sz="3100" dirty="0"/>
          </a:p>
          <a:p>
            <a:r>
              <a:rPr lang="en-US" sz="3500" dirty="0"/>
              <a:t>Jury Deliberation</a:t>
            </a:r>
          </a:p>
          <a:p>
            <a:r>
              <a:rPr lang="en-US" sz="3500" dirty="0"/>
              <a:t>Verdict</a:t>
            </a:r>
          </a:p>
          <a:p>
            <a:endParaRPr lang="en-US" sz="3500" dirty="0"/>
          </a:p>
          <a:p>
            <a:endParaRPr lang="en-US" sz="3500" dirty="0"/>
          </a:p>
          <a:p>
            <a:endParaRPr lang="en-US" sz="3500" dirty="0"/>
          </a:p>
          <a:p>
            <a:endParaRPr lang="en-US" sz="3500" dirty="0"/>
          </a:p>
        </p:txBody>
      </p:sp>
    </p:spTree>
    <p:extLst>
      <p:ext uri="{BB962C8B-B14F-4D97-AF65-F5344CB8AC3E}">
        <p14:creationId xmlns:p14="http://schemas.microsoft.com/office/powerpoint/2010/main" val="40849760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A close up of a logo&#10;&#10;Description generated with very high confidence">
            <a:extLst>
              <a:ext uri="{FF2B5EF4-FFF2-40B4-BE49-F238E27FC236}">
                <a16:creationId xmlns:a16="http://schemas.microsoft.com/office/drawing/2014/main" id="{50B9DCFF-23F1-4F9A-913D-B5A4CA3E7FB7}"/>
              </a:ext>
            </a:extLst>
          </p:cNvPr>
          <p:cNvPicPr>
            <a:picLocks noChangeAspect="1"/>
          </p:cNvPicPr>
          <p:nvPr/>
        </p:nvPicPr>
        <p:blipFill>
          <a:blip r:embed="rId3"/>
          <a:stretch>
            <a:fillRect/>
          </a:stretch>
        </p:blipFill>
        <p:spPr>
          <a:xfrm>
            <a:off x="10409613" y="5539520"/>
            <a:ext cx="1527990" cy="1097280"/>
          </a:xfrm>
          <a:prstGeom prst="rect">
            <a:avLst/>
          </a:prstGeom>
        </p:spPr>
      </p:pic>
      <p:sp>
        <p:nvSpPr>
          <p:cNvPr id="5" name="TextBox 4">
            <a:extLst>
              <a:ext uri="{FF2B5EF4-FFF2-40B4-BE49-F238E27FC236}">
                <a16:creationId xmlns:a16="http://schemas.microsoft.com/office/drawing/2014/main" id="{6214646B-5F02-41FA-B564-B31F365A4B78}"/>
              </a:ext>
            </a:extLst>
          </p:cNvPr>
          <p:cNvSpPr txBox="1"/>
          <p:nvPr/>
        </p:nvSpPr>
        <p:spPr>
          <a:xfrm>
            <a:off x="842513" y="569343"/>
            <a:ext cx="1053572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dirty="0">
                <a:latin typeface="Baskerville Old Face"/>
                <a:cs typeface="Calibri"/>
              </a:rPr>
              <a:t>Cases Through the Courts</a:t>
            </a:r>
            <a:endParaRPr lang="en-US" dirty="0"/>
          </a:p>
        </p:txBody>
      </p:sp>
      <p:sp>
        <p:nvSpPr>
          <p:cNvPr id="11" name="TextBox 10">
            <a:extLst>
              <a:ext uri="{FF2B5EF4-FFF2-40B4-BE49-F238E27FC236}">
                <a16:creationId xmlns:a16="http://schemas.microsoft.com/office/drawing/2014/main" id="{A1A74F46-854C-4276-B194-E713F099ECD1}"/>
              </a:ext>
            </a:extLst>
          </p:cNvPr>
          <p:cNvSpPr txBox="1"/>
          <p:nvPr/>
        </p:nvSpPr>
        <p:spPr>
          <a:xfrm>
            <a:off x="7079547" y="6527652"/>
            <a:ext cx="52324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lumMod val="75000"/>
                  </a:schemeClr>
                </a:solidFill>
              </a:rPr>
              <a:t>The Justice Teaching Center for Civic Learning © 2019</a:t>
            </a:r>
            <a:endParaRPr lang="en-US" dirty="0">
              <a:solidFill>
                <a:schemeClr val="bg1">
                  <a:lumMod val="75000"/>
                </a:schemeClr>
              </a:solidFill>
              <a:cs typeface="Calibri"/>
            </a:endParaRPr>
          </a:p>
        </p:txBody>
      </p:sp>
      <p:sp>
        <p:nvSpPr>
          <p:cNvPr id="3" name="Isosceles Triangle 2">
            <a:extLst>
              <a:ext uri="{FF2B5EF4-FFF2-40B4-BE49-F238E27FC236}">
                <a16:creationId xmlns:a16="http://schemas.microsoft.com/office/drawing/2014/main" id="{B2199672-A2D2-4E7B-9A0F-012D84F37AA1}"/>
              </a:ext>
            </a:extLst>
          </p:cNvPr>
          <p:cNvSpPr/>
          <p:nvPr/>
        </p:nvSpPr>
        <p:spPr>
          <a:xfrm>
            <a:off x="763610" y="1332781"/>
            <a:ext cx="4917056" cy="4212565"/>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Isosceles Triangle 9">
            <a:extLst>
              <a:ext uri="{FF2B5EF4-FFF2-40B4-BE49-F238E27FC236}">
                <a16:creationId xmlns:a16="http://schemas.microsoft.com/office/drawing/2014/main" id="{FF1BD723-C1D7-490F-95CC-44F5A280E396}"/>
              </a:ext>
            </a:extLst>
          </p:cNvPr>
          <p:cNvSpPr/>
          <p:nvPr/>
        </p:nvSpPr>
        <p:spPr>
          <a:xfrm>
            <a:off x="5939459" y="1332780"/>
            <a:ext cx="4917056" cy="4212565"/>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Arrow Connector 5">
            <a:extLst>
              <a:ext uri="{FF2B5EF4-FFF2-40B4-BE49-F238E27FC236}">
                <a16:creationId xmlns:a16="http://schemas.microsoft.com/office/drawing/2014/main" id="{0752C675-6AB7-4D86-8A6D-BD02F4F42B2C}"/>
              </a:ext>
            </a:extLst>
          </p:cNvPr>
          <p:cNvCxnSpPr/>
          <p:nvPr/>
        </p:nvCxnSpPr>
        <p:spPr>
          <a:xfrm flipV="1">
            <a:off x="1008393" y="4854335"/>
            <a:ext cx="4413846" cy="0"/>
          </a:xfrm>
          <a:prstGeom prst="straightConnector1">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C5ACE14-CD6A-4759-A249-136FA8F42954}"/>
              </a:ext>
            </a:extLst>
          </p:cNvPr>
          <p:cNvCxnSpPr>
            <a:cxnSpLocks/>
          </p:cNvCxnSpPr>
          <p:nvPr/>
        </p:nvCxnSpPr>
        <p:spPr>
          <a:xfrm flipV="1">
            <a:off x="1339072" y="4092334"/>
            <a:ext cx="4413846" cy="0"/>
          </a:xfrm>
          <a:prstGeom prst="straightConnector1">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3BA0C4E-2705-4C63-BE96-27DBB05F834B}"/>
              </a:ext>
            </a:extLst>
          </p:cNvPr>
          <p:cNvCxnSpPr>
            <a:cxnSpLocks/>
          </p:cNvCxnSpPr>
          <p:nvPr/>
        </p:nvCxnSpPr>
        <p:spPr>
          <a:xfrm flipV="1">
            <a:off x="1267185" y="2999656"/>
            <a:ext cx="4413846" cy="0"/>
          </a:xfrm>
          <a:prstGeom prst="straightConnector1">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8D33A19-999B-4192-99A9-AB7E0BC5D837}"/>
              </a:ext>
            </a:extLst>
          </p:cNvPr>
          <p:cNvCxnSpPr>
            <a:cxnSpLocks/>
          </p:cNvCxnSpPr>
          <p:nvPr/>
        </p:nvCxnSpPr>
        <p:spPr>
          <a:xfrm flipV="1">
            <a:off x="6227373" y="4595542"/>
            <a:ext cx="4816412" cy="0"/>
          </a:xfrm>
          <a:prstGeom prst="straightConnector1">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5E0949B-F22B-48A7-A017-AE0EBCCE2ED2}"/>
              </a:ext>
            </a:extLst>
          </p:cNvPr>
          <p:cNvCxnSpPr>
            <a:cxnSpLocks/>
          </p:cNvCxnSpPr>
          <p:nvPr/>
        </p:nvCxnSpPr>
        <p:spPr>
          <a:xfrm flipV="1">
            <a:off x="6831223" y="3071542"/>
            <a:ext cx="4413846" cy="0"/>
          </a:xfrm>
          <a:prstGeom prst="straightConnector1">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82EEF76-66F8-4B78-B471-8F7CB61D6A21}"/>
              </a:ext>
            </a:extLst>
          </p:cNvPr>
          <p:cNvSpPr txBox="1"/>
          <p:nvPr/>
        </p:nvSpPr>
        <p:spPr>
          <a:xfrm>
            <a:off x="1904641" y="1990905"/>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bg1"/>
                </a:solidFill>
              </a:rPr>
              <a:t>Florida </a:t>
            </a:r>
            <a:endParaRPr lang="en-US" dirty="0">
              <a:solidFill>
                <a:schemeClr val="bg1"/>
              </a:solidFill>
              <a:cs typeface="Calibri"/>
            </a:endParaRPr>
          </a:p>
          <a:p>
            <a:pPr algn="ctr"/>
            <a:r>
              <a:rPr lang="en-US" dirty="0">
                <a:solidFill>
                  <a:schemeClr val="bg1"/>
                </a:solidFill>
                <a:cs typeface="Calibri"/>
              </a:rPr>
              <a:t>Supreme </a:t>
            </a:r>
          </a:p>
          <a:p>
            <a:pPr algn="ctr"/>
            <a:r>
              <a:rPr lang="en-US" dirty="0">
                <a:solidFill>
                  <a:schemeClr val="bg1"/>
                </a:solidFill>
                <a:cs typeface="Calibri"/>
              </a:rPr>
              <a:t>Court</a:t>
            </a:r>
          </a:p>
        </p:txBody>
      </p:sp>
      <p:sp>
        <p:nvSpPr>
          <p:cNvPr id="17" name="TextBox 16">
            <a:extLst>
              <a:ext uri="{FF2B5EF4-FFF2-40B4-BE49-F238E27FC236}">
                <a16:creationId xmlns:a16="http://schemas.microsoft.com/office/drawing/2014/main" id="{CC4E11E2-CFF6-4B01-804C-97C4644A1C1E}"/>
              </a:ext>
            </a:extLst>
          </p:cNvPr>
          <p:cNvSpPr txBox="1"/>
          <p:nvPr/>
        </p:nvSpPr>
        <p:spPr>
          <a:xfrm>
            <a:off x="1906438" y="3243532"/>
            <a:ext cx="2743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FFFFFF"/>
                </a:solidFill>
                <a:cs typeface="Segoe UI"/>
              </a:rPr>
              <a:t>District Courts of</a:t>
            </a:r>
            <a:endParaRPr lang="en-US" sz="2000" dirty="0">
              <a:solidFill>
                <a:srgbClr val="000000"/>
              </a:solidFill>
              <a:cs typeface="Calibri" panose="020F0502020204030204"/>
            </a:endParaRPr>
          </a:p>
          <a:p>
            <a:pPr algn="ctr"/>
            <a:r>
              <a:rPr lang="en-US" sz="2000" dirty="0">
                <a:solidFill>
                  <a:srgbClr val="FFFFFF"/>
                </a:solidFill>
                <a:cs typeface="Segoe UI"/>
              </a:rPr>
              <a:t>Appeal</a:t>
            </a:r>
            <a:endParaRPr lang="en-US" sz="2000" dirty="0">
              <a:cs typeface="Segoe UI"/>
            </a:endParaRPr>
          </a:p>
        </p:txBody>
      </p:sp>
      <p:sp>
        <p:nvSpPr>
          <p:cNvPr id="18" name="TextBox 17">
            <a:extLst>
              <a:ext uri="{FF2B5EF4-FFF2-40B4-BE49-F238E27FC236}">
                <a16:creationId xmlns:a16="http://schemas.microsoft.com/office/drawing/2014/main" id="{C1A9A16A-1672-408A-8D1E-68CA789BD36B}"/>
              </a:ext>
            </a:extLst>
          </p:cNvPr>
          <p:cNvSpPr txBox="1"/>
          <p:nvPr/>
        </p:nvSpPr>
        <p:spPr>
          <a:xfrm>
            <a:off x="1863306" y="4264324"/>
            <a:ext cx="27432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rgbClr val="FFFFFF"/>
                </a:solidFill>
                <a:cs typeface="Segoe UI"/>
              </a:rPr>
              <a:t>Circuit Courts</a:t>
            </a:r>
            <a:endParaRPr lang="en-US" sz="2400" dirty="0">
              <a:cs typeface="Segoe UI"/>
            </a:endParaRPr>
          </a:p>
          <a:p>
            <a:endParaRPr lang="en-US" sz="2400" dirty="0">
              <a:latin typeface="Segoe UI"/>
              <a:cs typeface="Segoe UI"/>
            </a:endParaRPr>
          </a:p>
        </p:txBody>
      </p:sp>
      <p:sp>
        <p:nvSpPr>
          <p:cNvPr id="19" name="TextBox 18">
            <a:extLst>
              <a:ext uri="{FF2B5EF4-FFF2-40B4-BE49-F238E27FC236}">
                <a16:creationId xmlns:a16="http://schemas.microsoft.com/office/drawing/2014/main" id="{8CDCB522-2C2E-4BEF-90EF-74587B6920F4}"/>
              </a:ext>
            </a:extLst>
          </p:cNvPr>
          <p:cNvSpPr txBox="1"/>
          <p:nvPr/>
        </p:nvSpPr>
        <p:spPr>
          <a:xfrm>
            <a:off x="1906438" y="4997570"/>
            <a:ext cx="274320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rgbClr val="FFFFFF"/>
                </a:solidFill>
                <a:cs typeface="Segoe UI"/>
              </a:rPr>
              <a:t>County Courts</a:t>
            </a:r>
            <a:r>
              <a:rPr lang="en-US" sz="2400" dirty="0">
                <a:cs typeface="Segoe UI"/>
              </a:rPr>
              <a:t>​</a:t>
            </a:r>
          </a:p>
          <a:p>
            <a:r>
              <a:rPr lang="en-US" sz="2400" dirty="0">
                <a:latin typeface="Segoe UI"/>
                <a:cs typeface="Segoe UI"/>
              </a:rPr>
              <a:t>​</a:t>
            </a:r>
          </a:p>
          <a:p>
            <a:endParaRPr lang="en-US" sz="2400" dirty="0">
              <a:latin typeface="Segoe UI"/>
              <a:cs typeface="Segoe UI"/>
            </a:endParaRPr>
          </a:p>
          <a:p>
            <a:endParaRPr lang="en-US" sz="2400" dirty="0">
              <a:latin typeface="Segoe UI"/>
              <a:cs typeface="Segoe UI"/>
            </a:endParaRPr>
          </a:p>
        </p:txBody>
      </p:sp>
      <p:sp>
        <p:nvSpPr>
          <p:cNvPr id="20" name="TextBox 19">
            <a:extLst>
              <a:ext uri="{FF2B5EF4-FFF2-40B4-BE49-F238E27FC236}">
                <a16:creationId xmlns:a16="http://schemas.microsoft.com/office/drawing/2014/main" id="{187756EE-53BC-4E80-99F7-4599163BC183}"/>
              </a:ext>
            </a:extLst>
          </p:cNvPr>
          <p:cNvSpPr txBox="1"/>
          <p:nvPr/>
        </p:nvSpPr>
        <p:spPr>
          <a:xfrm>
            <a:off x="1273834" y="5572663"/>
            <a:ext cx="400840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cs typeface="Segoe UI"/>
              </a:rPr>
              <a:t>Florida Court System</a:t>
            </a:r>
            <a:endParaRPr lang="en-US" sz="3200" dirty="0">
              <a:cs typeface="Calibri"/>
            </a:endParaRPr>
          </a:p>
        </p:txBody>
      </p:sp>
      <p:sp>
        <p:nvSpPr>
          <p:cNvPr id="21" name="TextBox 20">
            <a:extLst>
              <a:ext uri="{FF2B5EF4-FFF2-40B4-BE49-F238E27FC236}">
                <a16:creationId xmlns:a16="http://schemas.microsoft.com/office/drawing/2014/main" id="{927E81B0-A881-477D-A689-655BCC1AC309}"/>
              </a:ext>
            </a:extLst>
          </p:cNvPr>
          <p:cNvSpPr txBox="1"/>
          <p:nvPr/>
        </p:nvSpPr>
        <p:spPr>
          <a:xfrm>
            <a:off x="7039155" y="2078966"/>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rgbClr val="FFFFFF"/>
                </a:solidFill>
                <a:cs typeface="Segoe UI"/>
              </a:rPr>
              <a:t>U</a:t>
            </a:r>
            <a:r>
              <a:rPr lang="en-US" dirty="0">
                <a:solidFill>
                  <a:srgbClr val="FFFFFF"/>
                </a:solidFill>
                <a:latin typeface="Calibri"/>
                <a:cs typeface="Segoe UI"/>
              </a:rPr>
              <a:t>.S.</a:t>
            </a:r>
            <a:endParaRPr lang="en-US" dirty="0">
              <a:solidFill>
                <a:srgbClr val="000000"/>
              </a:solidFill>
              <a:latin typeface="Calibri"/>
              <a:cs typeface="Calibri" panose="020F0502020204030204"/>
            </a:endParaRPr>
          </a:p>
          <a:p>
            <a:pPr algn="ctr"/>
            <a:r>
              <a:rPr lang="en-US" dirty="0">
                <a:solidFill>
                  <a:srgbClr val="FFFFFF"/>
                </a:solidFill>
                <a:cs typeface="Segoe UI"/>
              </a:rPr>
              <a:t>Supreme</a:t>
            </a:r>
          </a:p>
          <a:p>
            <a:pPr algn="ctr"/>
            <a:r>
              <a:rPr lang="en-US" dirty="0">
                <a:solidFill>
                  <a:srgbClr val="FFFFFF"/>
                </a:solidFill>
                <a:cs typeface="Segoe UI"/>
              </a:rPr>
              <a:t>Court</a:t>
            </a:r>
          </a:p>
        </p:txBody>
      </p:sp>
      <p:sp>
        <p:nvSpPr>
          <p:cNvPr id="22" name="TextBox 21">
            <a:extLst>
              <a:ext uri="{FF2B5EF4-FFF2-40B4-BE49-F238E27FC236}">
                <a16:creationId xmlns:a16="http://schemas.microsoft.com/office/drawing/2014/main" id="{362FF146-C78A-451A-8FEA-81DB5AB817D4}"/>
              </a:ext>
            </a:extLst>
          </p:cNvPr>
          <p:cNvSpPr txBox="1"/>
          <p:nvPr/>
        </p:nvSpPr>
        <p:spPr>
          <a:xfrm>
            <a:off x="7039155" y="3588589"/>
            <a:ext cx="27432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rgbClr val="FFFFFF"/>
                </a:solidFill>
                <a:cs typeface="Segoe UI"/>
              </a:rPr>
              <a:t>United States Courts</a:t>
            </a:r>
            <a:endParaRPr lang="en-US" sz="2400" dirty="0">
              <a:solidFill>
                <a:srgbClr val="000000"/>
              </a:solidFill>
              <a:cs typeface="Calibri" panose="020F0502020204030204"/>
            </a:endParaRPr>
          </a:p>
          <a:p>
            <a:pPr algn="ctr"/>
            <a:r>
              <a:rPr lang="en-US" sz="2400" dirty="0">
                <a:solidFill>
                  <a:srgbClr val="FFFFFF"/>
                </a:solidFill>
                <a:cs typeface="Segoe UI"/>
              </a:rPr>
              <a:t>Of Appeals</a:t>
            </a:r>
          </a:p>
        </p:txBody>
      </p:sp>
      <p:sp>
        <p:nvSpPr>
          <p:cNvPr id="23" name="TextBox 22">
            <a:extLst>
              <a:ext uri="{FF2B5EF4-FFF2-40B4-BE49-F238E27FC236}">
                <a16:creationId xmlns:a16="http://schemas.microsoft.com/office/drawing/2014/main" id="{3A26D4DA-B325-480F-B516-C0B88CF2E94F}"/>
              </a:ext>
            </a:extLst>
          </p:cNvPr>
          <p:cNvSpPr txBox="1"/>
          <p:nvPr/>
        </p:nvSpPr>
        <p:spPr>
          <a:xfrm>
            <a:off x="6722853" y="4681267"/>
            <a:ext cx="3390181"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rgbClr val="FFFFFF"/>
                </a:solidFill>
                <a:cs typeface="Segoe UI"/>
              </a:rPr>
              <a:t>United States District</a:t>
            </a:r>
            <a:endParaRPr lang="en-US" sz="2400" dirty="0">
              <a:cs typeface="Calibri"/>
            </a:endParaRPr>
          </a:p>
          <a:p>
            <a:pPr algn="ctr"/>
            <a:r>
              <a:rPr lang="en-US" sz="2400" dirty="0">
                <a:solidFill>
                  <a:srgbClr val="FFFFFF"/>
                </a:solidFill>
                <a:latin typeface="Calibri"/>
                <a:cs typeface="Segoe UI"/>
              </a:rPr>
              <a:t>Courts</a:t>
            </a:r>
          </a:p>
          <a:p>
            <a:endParaRPr lang="en-US" sz="2400" dirty="0">
              <a:latin typeface="Segoe UI"/>
              <a:cs typeface="Segoe UI"/>
            </a:endParaRPr>
          </a:p>
          <a:p>
            <a:endParaRPr lang="en-US" sz="2400" dirty="0">
              <a:latin typeface="Segoe UI"/>
              <a:cs typeface="Segoe UI"/>
            </a:endParaRPr>
          </a:p>
          <a:p>
            <a:endParaRPr lang="en-US" sz="2400" dirty="0">
              <a:latin typeface="Segoe UI"/>
              <a:cs typeface="Segoe UI"/>
            </a:endParaRPr>
          </a:p>
          <a:p>
            <a:endParaRPr lang="en-US" sz="2400" dirty="0">
              <a:latin typeface="Segoe UI"/>
              <a:cs typeface="Segoe UI"/>
            </a:endParaRPr>
          </a:p>
          <a:p>
            <a:endParaRPr lang="en-US" sz="2400" dirty="0">
              <a:latin typeface="Segoe UI"/>
              <a:cs typeface="Segoe UI"/>
            </a:endParaRPr>
          </a:p>
          <a:p>
            <a:endParaRPr lang="en-US" sz="2400" dirty="0">
              <a:latin typeface="Segoe UI"/>
              <a:cs typeface="Segoe UI"/>
            </a:endParaRPr>
          </a:p>
        </p:txBody>
      </p:sp>
      <p:sp>
        <p:nvSpPr>
          <p:cNvPr id="24" name="TextBox 23">
            <a:extLst>
              <a:ext uri="{FF2B5EF4-FFF2-40B4-BE49-F238E27FC236}">
                <a16:creationId xmlns:a16="http://schemas.microsoft.com/office/drawing/2014/main" id="{84019B3C-5BB5-4986-958F-68B6402E3565}"/>
              </a:ext>
            </a:extLst>
          </p:cNvPr>
          <p:cNvSpPr txBox="1"/>
          <p:nvPr/>
        </p:nvSpPr>
        <p:spPr>
          <a:xfrm>
            <a:off x="6545111" y="5442737"/>
            <a:ext cx="4180935"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cs typeface="Segoe UI"/>
              </a:rPr>
              <a:t>Federal Court </a:t>
            </a:r>
            <a:endParaRPr lang="en-US" sz="3200" dirty="0">
              <a:cs typeface="Calibri"/>
            </a:endParaRPr>
          </a:p>
          <a:p>
            <a:pPr algn="ctr"/>
            <a:r>
              <a:rPr lang="en-US" sz="3200" dirty="0">
                <a:cs typeface="Segoe UI"/>
              </a:rPr>
              <a:t>System</a:t>
            </a:r>
            <a:endParaRPr lang="en-US" sz="3200" dirty="0">
              <a:cs typeface="Calibri"/>
            </a:endParaRPr>
          </a:p>
        </p:txBody>
      </p:sp>
      <p:sp>
        <p:nvSpPr>
          <p:cNvPr id="2" name="Arrow: Curved Down 1">
            <a:extLst>
              <a:ext uri="{FF2B5EF4-FFF2-40B4-BE49-F238E27FC236}">
                <a16:creationId xmlns:a16="http://schemas.microsoft.com/office/drawing/2014/main" id="{9FDA8993-6276-446B-9CC1-576652493C7A}"/>
              </a:ext>
            </a:extLst>
          </p:cNvPr>
          <p:cNvSpPr/>
          <p:nvPr/>
        </p:nvSpPr>
        <p:spPr>
          <a:xfrm rot="18060000">
            <a:off x="372510" y="4294752"/>
            <a:ext cx="934528" cy="589472"/>
          </a:xfrm>
          <a:prstGeom prst="curved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 name="Arrow: Curved Down 24">
            <a:extLst>
              <a:ext uri="{FF2B5EF4-FFF2-40B4-BE49-F238E27FC236}">
                <a16:creationId xmlns:a16="http://schemas.microsoft.com/office/drawing/2014/main" id="{008A65E8-6675-48C3-BC30-99FFCEB25EB9}"/>
              </a:ext>
            </a:extLst>
          </p:cNvPr>
          <p:cNvSpPr/>
          <p:nvPr/>
        </p:nvSpPr>
        <p:spPr>
          <a:xfrm rot="18060000">
            <a:off x="904472" y="3403355"/>
            <a:ext cx="934528" cy="589472"/>
          </a:xfrm>
          <a:prstGeom prst="curved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 name="Arrow: Curved Down 25">
            <a:extLst>
              <a:ext uri="{FF2B5EF4-FFF2-40B4-BE49-F238E27FC236}">
                <a16:creationId xmlns:a16="http://schemas.microsoft.com/office/drawing/2014/main" id="{6C4FFBED-C0A5-45B0-9723-0680D016C695}"/>
              </a:ext>
            </a:extLst>
          </p:cNvPr>
          <p:cNvSpPr/>
          <p:nvPr/>
        </p:nvSpPr>
        <p:spPr>
          <a:xfrm rot="18060000">
            <a:off x="1508321" y="2339431"/>
            <a:ext cx="934528" cy="589472"/>
          </a:xfrm>
          <a:prstGeom prst="curved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 name="Arrow: Curved Down 26">
            <a:extLst>
              <a:ext uri="{FF2B5EF4-FFF2-40B4-BE49-F238E27FC236}">
                <a16:creationId xmlns:a16="http://schemas.microsoft.com/office/drawing/2014/main" id="{FEE8F872-C1D8-44A3-AECE-01039853E5D8}"/>
              </a:ext>
            </a:extLst>
          </p:cNvPr>
          <p:cNvSpPr/>
          <p:nvPr/>
        </p:nvSpPr>
        <p:spPr>
          <a:xfrm rot="18060000">
            <a:off x="5620245" y="4079091"/>
            <a:ext cx="934528" cy="589472"/>
          </a:xfrm>
          <a:prstGeom prst="curved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 name="Arrow: Curved Down 27">
            <a:extLst>
              <a:ext uri="{FF2B5EF4-FFF2-40B4-BE49-F238E27FC236}">
                <a16:creationId xmlns:a16="http://schemas.microsoft.com/office/drawing/2014/main" id="{48119745-8D44-4560-96EA-A17B7C5F0589}"/>
              </a:ext>
            </a:extLst>
          </p:cNvPr>
          <p:cNvSpPr/>
          <p:nvPr/>
        </p:nvSpPr>
        <p:spPr>
          <a:xfrm rot="18060000">
            <a:off x="6612283" y="2396940"/>
            <a:ext cx="934528" cy="589472"/>
          </a:xfrm>
          <a:prstGeom prst="curved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Arrow: Right 3">
            <a:extLst>
              <a:ext uri="{FF2B5EF4-FFF2-40B4-BE49-F238E27FC236}">
                <a16:creationId xmlns:a16="http://schemas.microsoft.com/office/drawing/2014/main" id="{A6E8D88A-F1E0-4E03-BD2A-FD39D62E5E92}"/>
              </a:ext>
            </a:extLst>
          </p:cNvPr>
          <p:cNvSpPr/>
          <p:nvPr/>
        </p:nvSpPr>
        <p:spPr>
          <a:xfrm>
            <a:off x="3679331" y="1417370"/>
            <a:ext cx="3996905" cy="402566"/>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309804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C04D6-866D-441E-9E2C-BDAC75C79580}"/>
              </a:ext>
            </a:extLst>
          </p:cNvPr>
          <p:cNvSpPr>
            <a:spLocks noGrp="1"/>
          </p:cNvSpPr>
          <p:nvPr>
            <p:ph type="title"/>
          </p:nvPr>
        </p:nvSpPr>
        <p:spPr/>
        <p:txBody>
          <a:bodyPr/>
          <a:lstStyle/>
          <a:p>
            <a:r>
              <a:rPr lang="en-US" dirty="0"/>
              <a:t>     Case Study and Judicial Decision-making</a:t>
            </a:r>
          </a:p>
        </p:txBody>
      </p:sp>
      <p:sp>
        <p:nvSpPr>
          <p:cNvPr id="3" name="Content Placeholder 2">
            <a:extLst>
              <a:ext uri="{FF2B5EF4-FFF2-40B4-BE49-F238E27FC236}">
                <a16:creationId xmlns:a16="http://schemas.microsoft.com/office/drawing/2014/main" id="{0938EDA0-F031-4786-A95E-8227E24C21DE}"/>
              </a:ext>
            </a:extLst>
          </p:cNvPr>
          <p:cNvSpPr>
            <a:spLocks noGrp="1"/>
          </p:cNvSpPr>
          <p:nvPr>
            <p:ph idx="1"/>
          </p:nvPr>
        </p:nvSpPr>
        <p:spPr/>
        <p:txBody>
          <a:bodyPr/>
          <a:lstStyle/>
          <a:p>
            <a:endParaRPr lang="en-US" dirty="0"/>
          </a:p>
          <a:p>
            <a:r>
              <a:rPr lang="en-US" dirty="0"/>
              <a:t>Hypothetical or real case </a:t>
            </a:r>
          </a:p>
          <a:p>
            <a:r>
              <a:rPr lang="en-US" dirty="0"/>
              <a:t>Facts</a:t>
            </a:r>
          </a:p>
          <a:p>
            <a:r>
              <a:rPr lang="en-US" dirty="0"/>
              <a:t>Question before the U. S. Supreme Court</a:t>
            </a:r>
          </a:p>
          <a:p>
            <a:r>
              <a:rPr lang="en-US" dirty="0"/>
              <a:t>Applicable law</a:t>
            </a:r>
          </a:p>
          <a:p>
            <a:r>
              <a:rPr lang="en-US" dirty="0"/>
              <a:t>Students decide individually and then discuss in small groups to make a decision of the Court. Try to come to a unanimous decision. </a:t>
            </a:r>
          </a:p>
          <a:p>
            <a:endParaRPr lang="en-US" dirty="0"/>
          </a:p>
        </p:txBody>
      </p:sp>
    </p:spTree>
    <p:extLst>
      <p:ext uri="{BB962C8B-B14F-4D97-AF65-F5344CB8AC3E}">
        <p14:creationId xmlns:p14="http://schemas.microsoft.com/office/powerpoint/2010/main" val="37165648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84DDF-A2A9-4035-A377-36DC2C20FE28}"/>
              </a:ext>
            </a:extLst>
          </p:cNvPr>
          <p:cNvSpPr>
            <a:spLocks noGrp="1"/>
          </p:cNvSpPr>
          <p:nvPr>
            <p:ph type="title"/>
          </p:nvPr>
        </p:nvSpPr>
        <p:spPr/>
        <p:txBody>
          <a:bodyPr/>
          <a:lstStyle/>
          <a:p>
            <a:r>
              <a:rPr lang="en-US" dirty="0"/>
              <a:t>              Florida Elementary Standards</a:t>
            </a:r>
          </a:p>
        </p:txBody>
      </p:sp>
      <p:sp>
        <p:nvSpPr>
          <p:cNvPr id="3" name="Content Placeholder 2">
            <a:extLst>
              <a:ext uri="{FF2B5EF4-FFF2-40B4-BE49-F238E27FC236}">
                <a16:creationId xmlns:a16="http://schemas.microsoft.com/office/drawing/2014/main" id="{29E6FEC4-9EF7-4827-AEE9-871BE8427892}"/>
              </a:ext>
            </a:extLst>
          </p:cNvPr>
          <p:cNvSpPr>
            <a:spLocks noGrp="1"/>
          </p:cNvSpPr>
          <p:nvPr>
            <p:ph idx="1"/>
          </p:nvPr>
        </p:nvSpPr>
        <p:spPr/>
        <p:txBody>
          <a:bodyPr/>
          <a:lstStyle/>
          <a:p>
            <a:r>
              <a:rPr lang="en-US" dirty="0"/>
              <a:t>SS.2.CG.3.1: Identify the Constitution of the United States as the supreme law of the land.</a:t>
            </a:r>
          </a:p>
          <a:p>
            <a:r>
              <a:rPr lang="en-US" dirty="0"/>
              <a:t>SS.5.CG.3.3: Explain the role of the court system in interpreting law and settling conflicts.  Students will explain why the U.S. Supreme Court is the highest court in the system.</a:t>
            </a:r>
          </a:p>
          <a:p>
            <a:r>
              <a:rPr lang="en-US" dirty="0"/>
              <a:t>SS.3.CG.3.1: Explain how the U.S. and Florida Constitutions establish the structure, function, powers and limits of government. Students will recognize how government is organized at the national level (e.g., three branches of government).</a:t>
            </a:r>
          </a:p>
        </p:txBody>
      </p:sp>
    </p:spTree>
    <p:extLst>
      <p:ext uri="{BB962C8B-B14F-4D97-AF65-F5344CB8AC3E}">
        <p14:creationId xmlns:p14="http://schemas.microsoft.com/office/powerpoint/2010/main" val="772513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28F2E-4836-4713-B8A3-99A4204E7A6A}"/>
              </a:ext>
            </a:extLst>
          </p:cNvPr>
          <p:cNvSpPr>
            <a:spLocks noGrp="1"/>
          </p:cNvSpPr>
          <p:nvPr>
            <p:ph type="title"/>
          </p:nvPr>
        </p:nvSpPr>
        <p:spPr>
          <a:xfrm>
            <a:off x="838200" y="365125"/>
            <a:ext cx="10515600" cy="1325563"/>
          </a:xfrm>
        </p:spPr>
        <p:txBody>
          <a:bodyPr/>
          <a:lstStyle/>
          <a:p>
            <a:r>
              <a:rPr lang="en-US" dirty="0"/>
              <a:t>                     Rules, Rules, Rules</a:t>
            </a:r>
          </a:p>
        </p:txBody>
      </p:sp>
      <p:sp>
        <p:nvSpPr>
          <p:cNvPr id="3" name="Content Placeholder 2">
            <a:extLst>
              <a:ext uri="{FF2B5EF4-FFF2-40B4-BE49-F238E27FC236}">
                <a16:creationId xmlns:a16="http://schemas.microsoft.com/office/drawing/2014/main" id="{268F376A-1C46-4403-8870-B5DD7BBE47BB}"/>
              </a:ext>
            </a:extLst>
          </p:cNvPr>
          <p:cNvSpPr>
            <a:spLocks noGrp="1"/>
          </p:cNvSpPr>
          <p:nvPr>
            <p:ph idx="1"/>
          </p:nvPr>
        </p:nvSpPr>
        <p:spPr>
          <a:xfrm>
            <a:off x="1036247" y="1690688"/>
            <a:ext cx="10515600" cy="4351338"/>
          </a:xfrm>
        </p:spPr>
        <p:txBody>
          <a:bodyPr>
            <a:normAutofit/>
          </a:bodyPr>
          <a:lstStyle/>
          <a:p>
            <a:r>
              <a:rPr lang="en-US" sz="4000" dirty="0"/>
              <a:t>What  is a rule? Examples?</a:t>
            </a:r>
          </a:p>
          <a:p>
            <a:r>
              <a:rPr lang="en-US" sz="4000" dirty="0"/>
              <a:t>What would life be like without any rules?</a:t>
            </a:r>
          </a:p>
          <a:p>
            <a:r>
              <a:rPr lang="en-US" sz="4000" dirty="0"/>
              <a:t>Why do we have rules?</a:t>
            </a:r>
          </a:p>
          <a:p>
            <a:r>
              <a:rPr lang="en-US" sz="4000" dirty="0"/>
              <a:t>Did you know that judges have rules too?</a:t>
            </a:r>
          </a:p>
        </p:txBody>
      </p:sp>
      <p:pic>
        <p:nvPicPr>
          <p:cNvPr id="5" name="Picture 4">
            <a:extLst>
              <a:ext uri="{FF2B5EF4-FFF2-40B4-BE49-F238E27FC236}">
                <a16:creationId xmlns:a16="http://schemas.microsoft.com/office/drawing/2014/main" id="{E0C85B8A-E2DB-4DEF-9B14-E3833ABA694B}"/>
              </a:ext>
            </a:extLst>
          </p:cNvPr>
          <p:cNvPicPr>
            <a:picLocks noChangeAspect="1"/>
          </p:cNvPicPr>
          <p:nvPr/>
        </p:nvPicPr>
        <p:blipFill>
          <a:blip r:embed="rId2"/>
          <a:stretch>
            <a:fillRect/>
          </a:stretch>
        </p:blipFill>
        <p:spPr>
          <a:xfrm>
            <a:off x="5071661" y="4618670"/>
            <a:ext cx="5001580" cy="1336360"/>
          </a:xfrm>
          <a:prstGeom prst="rect">
            <a:avLst/>
          </a:prstGeom>
        </p:spPr>
      </p:pic>
      <p:pic>
        <p:nvPicPr>
          <p:cNvPr id="6" name="Picture 5">
            <a:extLst>
              <a:ext uri="{FF2B5EF4-FFF2-40B4-BE49-F238E27FC236}">
                <a16:creationId xmlns:a16="http://schemas.microsoft.com/office/drawing/2014/main" id="{9229857D-3DF2-4C2C-8F95-DA694DE32302}"/>
              </a:ext>
            </a:extLst>
          </p:cNvPr>
          <p:cNvPicPr>
            <a:picLocks noChangeAspect="1"/>
          </p:cNvPicPr>
          <p:nvPr/>
        </p:nvPicPr>
        <p:blipFill>
          <a:blip r:embed="rId3"/>
          <a:stretch>
            <a:fillRect/>
          </a:stretch>
        </p:blipFill>
        <p:spPr>
          <a:xfrm>
            <a:off x="743983" y="4563248"/>
            <a:ext cx="4580277" cy="1498351"/>
          </a:xfrm>
          <a:prstGeom prst="rect">
            <a:avLst/>
          </a:prstGeom>
        </p:spPr>
      </p:pic>
    </p:spTree>
    <p:extLst>
      <p:ext uri="{BB962C8B-B14F-4D97-AF65-F5344CB8AC3E}">
        <p14:creationId xmlns:p14="http://schemas.microsoft.com/office/powerpoint/2010/main" val="1505477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18E0E-5026-426A-8540-C6A27006AB04}"/>
              </a:ext>
            </a:extLst>
          </p:cNvPr>
          <p:cNvSpPr>
            <a:spLocks noGrp="1"/>
          </p:cNvSpPr>
          <p:nvPr>
            <p:ph type="title"/>
          </p:nvPr>
        </p:nvSpPr>
        <p:spPr>
          <a:xfrm>
            <a:off x="0" y="365125"/>
            <a:ext cx="12192000" cy="1325563"/>
          </a:xfrm>
        </p:spPr>
        <p:txBody>
          <a:bodyPr/>
          <a:lstStyle/>
          <a:p>
            <a:pPr algn="ctr"/>
            <a:r>
              <a:rPr lang="en-US" dirty="0"/>
              <a:t>Clarity and Meaning</a:t>
            </a:r>
          </a:p>
        </p:txBody>
      </p:sp>
      <p:sp>
        <p:nvSpPr>
          <p:cNvPr id="3" name="Content Placeholder 2">
            <a:extLst>
              <a:ext uri="{FF2B5EF4-FFF2-40B4-BE49-F238E27FC236}">
                <a16:creationId xmlns:a16="http://schemas.microsoft.com/office/drawing/2014/main" id="{6DC9BB04-0ACE-41B9-8ED1-86A748D54FB6}"/>
              </a:ext>
            </a:extLst>
          </p:cNvPr>
          <p:cNvSpPr>
            <a:spLocks noGrp="1"/>
          </p:cNvSpPr>
          <p:nvPr>
            <p:ph idx="1"/>
          </p:nvPr>
        </p:nvSpPr>
        <p:spPr>
          <a:xfrm>
            <a:off x="0" y="1825625"/>
            <a:ext cx="12192000" cy="4351338"/>
          </a:xfrm>
        </p:spPr>
        <p:txBody>
          <a:bodyPr/>
          <a:lstStyle/>
          <a:p>
            <a:pPr marL="0" indent="0" algn="ctr">
              <a:buNone/>
            </a:pPr>
            <a:r>
              <a:rPr lang="en-US" sz="4000" i="1" dirty="0"/>
              <a:t>Words matter. Punctuation matters.</a:t>
            </a:r>
          </a:p>
          <a:p>
            <a:endParaRPr lang="en-US" dirty="0"/>
          </a:p>
          <a:p>
            <a:pPr marL="0" indent="0" algn="ctr">
              <a:buNone/>
            </a:pPr>
            <a:r>
              <a:rPr lang="en-US" dirty="0"/>
              <a:t>May vs. Must</a:t>
            </a:r>
          </a:p>
          <a:p>
            <a:pPr marL="0" indent="0" algn="ctr">
              <a:buNone/>
            </a:pPr>
            <a:r>
              <a:rPr lang="en-US" dirty="0"/>
              <a:t>May Not vs. Must Not</a:t>
            </a:r>
          </a:p>
          <a:p>
            <a:pPr marL="0" indent="0" algn="ctr">
              <a:buNone/>
            </a:pPr>
            <a:endParaRPr lang="en-US" dirty="0"/>
          </a:p>
          <a:p>
            <a:pPr marL="0" indent="0" algn="ctr">
              <a:buNone/>
            </a:pPr>
            <a:r>
              <a:rPr lang="en-US" dirty="0"/>
              <a:t>Please come eat, kitty. </a:t>
            </a:r>
          </a:p>
          <a:p>
            <a:pPr marL="0" indent="0" algn="ctr">
              <a:buNone/>
            </a:pPr>
            <a:r>
              <a:rPr lang="en-US" dirty="0"/>
              <a:t>Please come eat kitty.</a:t>
            </a:r>
          </a:p>
        </p:txBody>
      </p:sp>
      <p:pic>
        <p:nvPicPr>
          <p:cNvPr id="2050" name="Picture 2" descr="Food for Thought! - Mrs. B's Language Arts">
            <a:extLst>
              <a:ext uri="{FF2B5EF4-FFF2-40B4-BE49-F238E27FC236}">
                <a16:creationId xmlns:a16="http://schemas.microsoft.com/office/drawing/2014/main" id="{31E0715E-7BF5-441B-92B0-B61B3F09B67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479" b="90496" l="6442" r="95706">
                        <a14:foregroundMark x1="12270" y1="90083" x2="26687" y2="73967"/>
                        <a14:foregroundMark x1="26687" y1="73967" x2="27607" y2="71901"/>
                        <a14:foregroundMark x1="11963" y1="88017" x2="15951" y2="90496"/>
                        <a14:foregroundMark x1="17178" y1="82645" x2="21779" y2="88430"/>
                        <a14:foregroundMark x1="17791" y1="78099" x2="27301" y2="80165"/>
                        <a14:foregroundMark x1="19939" y1="78926" x2="10736" y2="60744"/>
                        <a14:foregroundMark x1="10736" y1="60744" x2="7055" y2="40496"/>
                        <a14:foregroundMark x1="7055" y1="40496" x2="10123" y2="38017"/>
                        <a14:foregroundMark x1="14110" y1="33471" x2="14724" y2="26860"/>
                        <a14:foregroundMark x1="48466" y1="33471" x2="87423" y2="46281"/>
                        <a14:foregroundMark x1="49080" y1="73967" x2="81288" y2="61983"/>
                        <a14:foregroundMark x1="81288" y1="61983" x2="95706" y2="33058"/>
                        <a14:foregroundMark x1="95706" y1="33058" x2="85583" y2="9504"/>
                        <a14:foregroundMark x1="85583" y1="9504" x2="26074" y2="14050"/>
                        <a14:foregroundMark x1="26074" y1="14050" x2="21472" y2="19421"/>
                        <a14:foregroundMark x1="26380" y1="21901" x2="39571" y2="6198"/>
                        <a14:foregroundMark x1="39571" y1="6198" x2="76994" y2="2479"/>
                        <a14:foregroundMark x1="76994" y1="2479" x2="23313" y2="19008"/>
                        <a14:foregroundMark x1="23313" y1="19008" x2="11963" y2="33471"/>
                        <a14:foregroundMark x1="11963" y1="33471" x2="19632" y2="68595"/>
                        <a14:foregroundMark x1="19632" y1="68595" x2="59509" y2="78099"/>
                        <a14:foregroundMark x1="59509" y1="78099" x2="85583" y2="52479"/>
                        <a14:foregroundMark x1="85583" y1="52479" x2="86196" y2="28926"/>
                        <a14:foregroundMark x1="83436" y1="43802" x2="21166" y2="78926"/>
                        <a14:foregroundMark x1="21166" y1="78926" x2="58282" y2="59504"/>
                      </a14:backgroundRemoval>
                    </a14:imgEffect>
                  </a14:imgLayer>
                </a14:imgProps>
              </a:ext>
              <a:ext uri="{28A0092B-C50C-407E-A947-70E740481C1C}">
                <a14:useLocalDpi xmlns:a14="http://schemas.microsoft.com/office/drawing/2010/main" val="0"/>
              </a:ext>
            </a:extLst>
          </a:blip>
          <a:srcRect/>
          <a:stretch>
            <a:fillRect/>
          </a:stretch>
        </p:blipFill>
        <p:spPr bwMode="auto">
          <a:xfrm>
            <a:off x="8282549" y="2550238"/>
            <a:ext cx="3909451" cy="29021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94D8C7E-65E7-48C3-B7C7-68923E32395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78065" y1="80000" x2="89677" y2="74118"/>
                        <a14:foregroundMark x1="89677" y1="74118" x2="89677" y2="74118"/>
                      </a14:backgroundRemoval>
                    </a14:imgEffect>
                  </a14:imgLayer>
                </a14:imgProps>
              </a:ext>
            </a:extLst>
          </a:blip>
          <a:stretch>
            <a:fillRect/>
          </a:stretch>
        </p:blipFill>
        <p:spPr>
          <a:xfrm>
            <a:off x="-174596" y="2349701"/>
            <a:ext cx="4609436" cy="3303181"/>
          </a:xfrm>
          <a:prstGeom prst="rect">
            <a:avLst/>
          </a:prstGeom>
        </p:spPr>
      </p:pic>
    </p:spTree>
    <p:extLst>
      <p:ext uri="{BB962C8B-B14F-4D97-AF65-F5344CB8AC3E}">
        <p14:creationId xmlns:p14="http://schemas.microsoft.com/office/powerpoint/2010/main" val="10357710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AA3E3-0097-8578-1482-BC2371A17E58}"/>
              </a:ext>
            </a:extLst>
          </p:cNvPr>
          <p:cNvSpPr>
            <a:spLocks noGrp="1"/>
          </p:cNvSpPr>
          <p:nvPr>
            <p:ph type="title"/>
          </p:nvPr>
        </p:nvSpPr>
        <p:spPr>
          <a:xfrm>
            <a:off x="838200" y="278040"/>
            <a:ext cx="10515600" cy="1325563"/>
          </a:xfrm>
        </p:spPr>
        <p:txBody>
          <a:bodyPr>
            <a:normAutofit fontScale="90000"/>
          </a:bodyPr>
          <a:lstStyle/>
          <a:p>
            <a:pPr algn="ctr"/>
            <a:r>
              <a:rPr lang="en-US" sz="6000" dirty="0"/>
              <a:t>Federal Code of Conduct for Judges</a:t>
            </a:r>
          </a:p>
        </p:txBody>
      </p:sp>
      <p:sp>
        <p:nvSpPr>
          <p:cNvPr id="4" name="Content Placeholder 3">
            <a:extLst>
              <a:ext uri="{FF2B5EF4-FFF2-40B4-BE49-F238E27FC236}">
                <a16:creationId xmlns:a16="http://schemas.microsoft.com/office/drawing/2014/main" id="{5B276AF1-DFDB-06FF-1AC6-9598D8E79B35}"/>
              </a:ext>
            </a:extLst>
          </p:cNvPr>
          <p:cNvSpPr>
            <a:spLocks noGrp="1"/>
          </p:cNvSpPr>
          <p:nvPr>
            <p:ph sz="half" idx="2"/>
          </p:nvPr>
        </p:nvSpPr>
        <p:spPr>
          <a:xfrm>
            <a:off x="6172200" y="1825625"/>
            <a:ext cx="5791200" cy="4351338"/>
          </a:xfrm>
        </p:spPr>
        <p:txBody>
          <a:bodyPr>
            <a:normAutofit/>
          </a:bodyPr>
          <a:lstStyle/>
          <a:p>
            <a:pPr marL="514350" indent="-514350">
              <a:buFont typeface="+mj-lt"/>
              <a:buAutoNum type="arabicPeriod"/>
            </a:pPr>
            <a:r>
              <a:rPr lang="en-US" dirty="0"/>
              <a:t>Integrity and Independence    </a:t>
            </a:r>
          </a:p>
          <a:p>
            <a:pPr marL="514350" indent="-514350">
              <a:buFont typeface="+mj-lt"/>
              <a:buAutoNum type="arabicPeriod"/>
            </a:pPr>
            <a:r>
              <a:rPr lang="en-US" dirty="0"/>
              <a:t>Avoid impropriety and appearance of impropriety</a:t>
            </a:r>
          </a:p>
          <a:p>
            <a:pPr marL="971550" lvl="1" indent="-514350">
              <a:buFont typeface="+mj-lt"/>
              <a:buAutoNum type="arabicPeriod"/>
            </a:pPr>
            <a:r>
              <a:rPr lang="en-US" dirty="0"/>
              <a:t>Show respect for the law</a:t>
            </a:r>
          </a:p>
          <a:p>
            <a:pPr marL="971550" lvl="1" indent="-514350">
              <a:buFont typeface="+mj-lt"/>
              <a:buAutoNum type="arabicPeriod"/>
            </a:pPr>
            <a:r>
              <a:rPr lang="en-US" dirty="0"/>
              <a:t>No outside influences</a:t>
            </a:r>
          </a:p>
          <a:p>
            <a:pPr marL="971550" lvl="1" indent="-514350">
              <a:buFont typeface="+mj-lt"/>
              <a:buAutoNum type="arabicPeriod"/>
            </a:pPr>
            <a:r>
              <a:rPr lang="en-US" dirty="0"/>
              <a:t>Non-discriminatory membership</a:t>
            </a:r>
          </a:p>
          <a:p>
            <a:pPr marL="514350" indent="-514350">
              <a:buFont typeface="+mj-lt"/>
              <a:buAutoNum type="arabicPeriod"/>
            </a:pPr>
            <a:r>
              <a:rPr lang="en-US" dirty="0"/>
              <a:t>Perform duties: Fairly, Impartially, Diligently</a:t>
            </a:r>
          </a:p>
          <a:p>
            <a:pPr marL="971550" lvl="1" indent="-514350">
              <a:buFont typeface="+mj-lt"/>
              <a:buAutoNum type="arabicPeriod"/>
            </a:pPr>
            <a:r>
              <a:rPr lang="en-US" dirty="0"/>
              <a:t>Patient, Dignified, Respectful, and Courteous to Others</a:t>
            </a:r>
          </a:p>
        </p:txBody>
      </p:sp>
      <p:pic>
        <p:nvPicPr>
          <p:cNvPr id="5" name="Content Placeholder 4">
            <a:extLst>
              <a:ext uri="{FF2B5EF4-FFF2-40B4-BE49-F238E27FC236}">
                <a16:creationId xmlns:a16="http://schemas.microsoft.com/office/drawing/2014/main" id="{EF8C09D9-6324-464C-81D6-EBEE1C5A6E41}"/>
              </a:ext>
            </a:extLst>
          </p:cNvPr>
          <p:cNvPicPr>
            <a:picLocks noGrp="1" noChangeAspect="1"/>
          </p:cNvPicPr>
          <p:nvPr>
            <p:ph sz="half" idx="1"/>
          </p:nvPr>
        </p:nvPicPr>
        <p:blipFill>
          <a:blip r:embed="rId3"/>
          <a:stretch>
            <a:fillRect/>
          </a:stretch>
        </p:blipFill>
        <p:spPr>
          <a:xfrm>
            <a:off x="838200" y="2274769"/>
            <a:ext cx="5181600" cy="3453050"/>
          </a:xfrm>
          <a:prstGeom prst="rect">
            <a:avLst/>
          </a:prstGeom>
        </p:spPr>
      </p:pic>
    </p:spTree>
    <p:extLst>
      <p:ext uri="{BB962C8B-B14F-4D97-AF65-F5344CB8AC3E}">
        <p14:creationId xmlns:p14="http://schemas.microsoft.com/office/powerpoint/2010/main" val="2048238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926A7-ABAF-4F08-A16E-B244669BF402}"/>
              </a:ext>
            </a:extLst>
          </p:cNvPr>
          <p:cNvSpPr>
            <a:spLocks noGrp="1"/>
          </p:cNvSpPr>
          <p:nvPr>
            <p:ph type="title"/>
          </p:nvPr>
        </p:nvSpPr>
        <p:spPr/>
        <p:txBody>
          <a:bodyPr/>
          <a:lstStyle/>
          <a:p>
            <a:r>
              <a:rPr lang="en-US" dirty="0"/>
              <a:t>         When you walk into a courtroom…..</a:t>
            </a:r>
          </a:p>
        </p:txBody>
      </p:sp>
      <p:sp>
        <p:nvSpPr>
          <p:cNvPr id="3" name="Content Placeholder 2">
            <a:extLst>
              <a:ext uri="{FF2B5EF4-FFF2-40B4-BE49-F238E27FC236}">
                <a16:creationId xmlns:a16="http://schemas.microsoft.com/office/drawing/2014/main" id="{F004FBDF-FDBB-446A-BD32-369B3041106A}"/>
              </a:ext>
            </a:extLst>
          </p:cNvPr>
          <p:cNvSpPr>
            <a:spLocks noGrp="1"/>
          </p:cNvSpPr>
          <p:nvPr>
            <p:ph idx="1"/>
          </p:nvPr>
        </p:nvSpPr>
        <p:spPr>
          <a:xfrm>
            <a:off x="838200" y="1825625"/>
            <a:ext cx="8465820" cy="1146175"/>
          </a:xfrm>
        </p:spPr>
        <p:txBody>
          <a:bodyPr>
            <a:normAutofit/>
          </a:bodyPr>
          <a:lstStyle/>
          <a:p>
            <a:r>
              <a:rPr lang="en-US" sz="3600" dirty="0"/>
              <a:t>What characteristics do you want to see in a judge?</a:t>
            </a:r>
          </a:p>
        </p:txBody>
      </p:sp>
      <p:pic>
        <p:nvPicPr>
          <p:cNvPr id="5" name="Picture 4">
            <a:extLst>
              <a:ext uri="{FF2B5EF4-FFF2-40B4-BE49-F238E27FC236}">
                <a16:creationId xmlns:a16="http://schemas.microsoft.com/office/drawing/2014/main" id="{A6B1032A-A192-42C9-BE02-E7CEBA972DA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422" b="91016" l="9965" r="89918">
                        <a14:foregroundMark x1="47479" y1="91016" x2="51231" y2="91016"/>
                        <a14:foregroundMark x1="51465" y1="7422" x2="53576" y2="9688"/>
                      </a14:backgroundRemoval>
                    </a14:imgEffect>
                  </a14:imgLayer>
                </a14:imgProps>
              </a:ext>
            </a:extLst>
          </a:blip>
          <a:stretch>
            <a:fillRect/>
          </a:stretch>
        </p:blipFill>
        <p:spPr>
          <a:xfrm>
            <a:off x="8650941" y="663700"/>
            <a:ext cx="4402120" cy="6605735"/>
          </a:xfrm>
          <a:prstGeom prst="rect">
            <a:avLst/>
          </a:prstGeom>
        </p:spPr>
      </p:pic>
      <p:pic>
        <p:nvPicPr>
          <p:cNvPr id="3074" name="Picture 2" descr="Free Judge Court illustration and picture">
            <a:extLst>
              <a:ext uri="{FF2B5EF4-FFF2-40B4-BE49-F238E27FC236}">
                <a16:creationId xmlns:a16="http://schemas.microsoft.com/office/drawing/2014/main" id="{65F37D71-4433-4250-8418-670A954399E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412" b="99765" l="8594" r="92500">
                        <a14:foregroundMark x1="14270" y1="58266" x2="15469" y2="58588"/>
                        <a14:foregroundMark x1="21875" y1="58824" x2="25176" y2="58824"/>
                        <a14:foregroundMark x1="23750" y1="42588" x2="23750" y2="42588"/>
                        <a14:foregroundMark x1="11875" y1="42824" x2="11875" y2="42824"/>
                        <a14:foregroundMark x1="12500" y1="90588" x2="59844" y2="83059"/>
                        <a14:foregroundMark x1="88438" y1="85882" x2="71719" y2="86588"/>
                        <a14:foregroundMark x1="71719" y1="86588" x2="59844" y2="82118"/>
                        <a14:foregroundMark x1="84844" y1="83765" x2="90156" y2="92941"/>
                        <a14:foregroundMark x1="92656" y1="84235" x2="92344" y2="99765"/>
                        <a14:foregroundMark x1="8908" y1="56067" x2="8594" y2="57412"/>
                        <a14:foregroundMark x1="10278" y1="50204" x2="9864" y2="51976"/>
                        <a14:foregroundMark x1="11218" y1="46183" x2="10445" y2="49490"/>
                        <a14:foregroundMark x1="11563" y1="44706" x2="11472" y2="45096"/>
                        <a14:foregroundMark x1="13254" y1="45412" x2="13125" y2="44941"/>
                        <a14:foregroundMark x1="13382" y1="45882" x2="13254" y2="45412"/>
                        <a14:foregroundMark x1="13603" y1="46693" x2="13382" y2="45882"/>
                        <a14:foregroundMark x1="15949" y1="55294" x2="14090" y2="48478"/>
                        <a14:foregroundMark x1="16142" y1="56000" x2="15949" y2="55294"/>
                        <a14:foregroundMark x1="16270" y1="56471" x2="16142" y2="56000"/>
                        <a14:foregroundMark x1="16334" y1="56706" x2="16270" y2="56471"/>
                        <a14:foregroundMark x1="16462" y1="57176" x2="16334" y2="56706"/>
                        <a14:foregroundMark x1="16719" y1="58118" x2="16462" y2="57176"/>
                        <a14:foregroundMark x1="19688" y1="58118" x2="24222" y2="57879"/>
                        <a14:foregroundMark x1="9063" y1="53412" x2="9063" y2="53412"/>
                        <a14:foregroundMark x1="8906" y1="54588" x2="8906" y2="54588"/>
                        <a14:foregroundMark x1="8750" y1="55529" x2="8750" y2="55529"/>
                        <a14:foregroundMark x1="9375" y1="52235" x2="9375" y2="52235"/>
                        <a14:foregroundMark x1="9844" y1="52235" x2="9844" y2="52235"/>
                        <a14:foregroundMark x1="14063" y1="48471" x2="14063" y2="48471"/>
                        <a14:foregroundMark x1="13750" y1="47529" x2="13750" y2="47529"/>
                        <a14:foregroundMark x1="14063" y1="48235" x2="14063" y2="48235"/>
                        <a14:foregroundMark x1="25650" y1="57596" x2="27813" y2="57412"/>
                        <a14:foregroundMark x1="19531" y1="58118" x2="24423" y2="57701"/>
                        <a14:foregroundMark x1="20215" y1="55294" x2="23125" y2="44235"/>
                        <a14:foregroundMark x1="20030" y1="56000" x2="20215" y2="55294"/>
                        <a14:foregroundMark x1="19844" y1="56706" x2="20030" y2="56000"/>
                        <a14:foregroundMark x1="27437" y1="57412" x2="27813" y2="59059"/>
                        <a14:foregroundMark x1="27383" y1="57176" x2="27437" y2="57412"/>
                        <a14:foregroundMark x1="27330" y1="56941" x2="27383" y2="57176"/>
                        <a14:foregroundMark x1="27276" y1="56706" x2="27330" y2="56941"/>
                        <a14:foregroundMark x1="27172" y1="56249" x2="27276" y2="56706"/>
                        <a14:foregroundMark x1="26900" y1="55059" x2="26985" y2="55432"/>
                        <a14:foregroundMark x1="26739" y1="54353" x2="26900" y2="55059"/>
                        <a14:foregroundMark x1="26685" y1="54118" x2="26739" y2="54353"/>
                        <a14:foregroundMark x1="26631" y1="53882" x2="26685" y2="54118"/>
                        <a14:foregroundMark x1="26578" y1="53647" x2="26631" y2="53882"/>
                        <a14:foregroundMark x1="26524" y1="53412" x2="26578" y2="53647"/>
                        <a14:foregroundMark x1="26470" y1="53176" x2="26524" y2="53412"/>
                        <a14:foregroundMark x1="26256" y1="52235" x2="26470" y2="53176"/>
                        <a14:foregroundMark x1="26202" y1="52000" x2="26256" y2="52235"/>
                        <a14:foregroundMark x1="25987" y1="51059" x2="26202" y2="52000"/>
                        <a14:foregroundMark x1="24375" y1="44000" x2="25987" y2="51059"/>
                        <a14:foregroundMark x1="27187" y1="54353" x2="27187" y2="54353"/>
                        <a14:foregroundMark x1="27344" y1="54353" x2="27344" y2="54353"/>
                        <a14:foregroundMark x1="27344" y1="55294" x2="27344" y2="55294"/>
                        <a14:foregroundMark x1="27500" y1="55765" x2="27500" y2="55765"/>
                        <a14:foregroundMark x1="27813" y1="56471" x2="27813" y2="56471"/>
                        <a14:foregroundMark x1="27656" y1="56471" x2="27656" y2="56471"/>
                        <a14:foregroundMark x1="26875" y1="53882" x2="26875" y2="53882"/>
                        <a14:foregroundMark x1="26406" y1="51765" x2="26406" y2="51765"/>
                        <a14:foregroundMark x1="26406" y1="51765" x2="26406" y2="51765"/>
                        <a14:foregroundMark x1="26563" y1="51765" x2="26563" y2="51765"/>
                        <a14:backgroundMark x1="10553" y1="55529" x2="9688" y2="56941"/>
                        <a14:backgroundMark x1="11130" y1="54588" x2="10553" y2="55529"/>
                        <a14:backgroundMark x1="11563" y1="53882" x2="11130" y2="54588"/>
                        <a14:backgroundMark x1="11406" y1="51765" x2="10938" y2="51765"/>
                        <a14:backgroundMark x1="16875" y1="56471" x2="16875" y2="56471"/>
                        <a14:backgroundMark x1="16875" y1="56706" x2="16875" y2="56706"/>
                        <a14:backgroundMark x1="15178" y1="48471" x2="15156" y2="48706"/>
                        <a14:backgroundMark x1="15201" y1="48235" x2="15178" y2="48471"/>
                        <a14:backgroundMark x1="15268" y1="47529" x2="15201" y2="48235"/>
                        <a14:backgroundMark x1="15313" y1="47059" x2="15268" y2="47529"/>
                        <a14:backgroundMark x1="14375" y1="45412" x2="14375" y2="45412"/>
                        <a14:backgroundMark x1="14531" y1="45882" x2="14531" y2="45882"/>
                        <a14:backgroundMark x1="14531" y1="45882" x2="14531" y2="45882"/>
                        <a14:backgroundMark x1="19219" y1="55294" x2="19219" y2="55294"/>
                        <a14:backgroundMark x1="19219" y1="56000" x2="19219" y2="56000"/>
                        <a14:backgroundMark x1="26875" y1="57412" x2="26875" y2="57412"/>
                        <a14:backgroundMark x1="26719" y1="55059" x2="26719" y2="55059"/>
                        <a14:backgroundMark x1="26406" y1="53412" x2="26406" y2="53412"/>
                        <a14:backgroundMark x1="26406" y1="53647" x2="26406" y2="53647"/>
                        <a14:backgroundMark x1="26875" y1="54353" x2="26875" y2="54353"/>
                        <a14:backgroundMark x1="26563" y1="54118" x2="26563" y2="54118"/>
                        <a14:backgroundMark x1="25781" y1="51059" x2="25781" y2="51059"/>
                        <a14:backgroundMark x1="25781" y1="51059" x2="25781" y2="51059"/>
                        <a14:backgroundMark x1="26094" y1="52000" x2="26094" y2="52000"/>
                        <a14:backgroundMark x1="26094" y1="53882" x2="26094" y2="53882"/>
                        <a14:backgroundMark x1="26250" y1="52235" x2="26250" y2="52235"/>
                        <a14:backgroundMark x1="26250" y1="53176" x2="26250" y2="53176"/>
                        <a14:backgroundMark x1="27031" y1="57412" x2="27031" y2="57412"/>
                        <a14:backgroundMark x1="27500" y1="56941" x2="27500" y2="56941"/>
                        <a14:backgroundMark x1="27187" y1="56706" x2="27187" y2="56706"/>
                        <a14:backgroundMark x1="26875" y1="55059" x2="26875" y2="55059"/>
                        <a14:backgroundMark x1="26979" y1="55765" x2="27187" y2="56235"/>
                        <a14:backgroundMark x1="26875" y1="55529" x2="26979" y2="55765"/>
                        <a14:backgroundMark x1="26250" y1="56706" x2="26250" y2="56706"/>
                        <a14:backgroundMark x1="26406" y1="57176" x2="26406" y2="57176"/>
                        <a14:backgroundMark x1="26406" y1="57176" x2="26406" y2="57176"/>
                        <a14:backgroundMark x1="26563" y1="57412" x2="26563" y2="57412"/>
                        <a14:backgroundMark x1="20469" y1="57176" x2="20469" y2="57176"/>
                      </a14:backgroundRemoval>
                    </a14:imgEffect>
                  </a14:imgLayer>
                </a14:imgProps>
              </a:ext>
              <a:ext uri="{28A0092B-C50C-407E-A947-70E740481C1C}">
                <a14:useLocalDpi xmlns:a14="http://schemas.microsoft.com/office/drawing/2010/main" val="0"/>
              </a:ext>
            </a:extLst>
          </a:blip>
          <a:srcRect/>
          <a:stretch>
            <a:fillRect/>
          </a:stretch>
        </p:blipFill>
        <p:spPr bwMode="auto">
          <a:xfrm>
            <a:off x="4289513" y="2548890"/>
            <a:ext cx="6069877" cy="40307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7EC1245-24C3-3594-489F-1378A273D2D3}"/>
              </a:ext>
            </a:extLst>
          </p:cNvPr>
          <p:cNvPicPr>
            <a:picLocks noChangeAspect="1"/>
          </p:cNvPicPr>
          <p:nvPr/>
        </p:nvPicPr>
        <p:blipFill>
          <a:blip r:embed="rId7"/>
          <a:stretch>
            <a:fillRect/>
          </a:stretch>
        </p:blipFill>
        <p:spPr>
          <a:xfrm>
            <a:off x="10060301" y="5498149"/>
            <a:ext cx="2302294" cy="1325562"/>
          </a:xfrm>
          <a:prstGeom prst="rect">
            <a:avLst/>
          </a:prstGeom>
        </p:spPr>
      </p:pic>
      <p:sp>
        <p:nvSpPr>
          <p:cNvPr id="9" name="Content Placeholder 2">
            <a:extLst>
              <a:ext uri="{FF2B5EF4-FFF2-40B4-BE49-F238E27FC236}">
                <a16:creationId xmlns:a16="http://schemas.microsoft.com/office/drawing/2014/main" id="{F3288B1C-30A8-22D3-705F-5D937190EE7A}"/>
              </a:ext>
            </a:extLst>
          </p:cNvPr>
          <p:cNvSpPr txBox="1">
            <a:spLocks/>
          </p:cNvSpPr>
          <p:nvPr/>
        </p:nvSpPr>
        <p:spPr>
          <a:xfrm>
            <a:off x="838200" y="3038157"/>
            <a:ext cx="6069876" cy="32483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masis MT Pro Light" panose="020F0502020204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masis MT Pro Light" panose="020F0502020204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masis MT Pro Light" panose="020F0502020204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asis MT Pro Light" panose="020F0502020204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asis MT Pro Light" panose="020F0502020204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t>If you were in a courtroom, </a:t>
            </a:r>
          </a:p>
          <a:p>
            <a:pPr indent="0">
              <a:buNone/>
            </a:pPr>
            <a:r>
              <a:rPr lang="en-US" sz="3600" dirty="0"/>
              <a:t>what would you like </a:t>
            </a:r>
          </a:p>
          <a:p>
            <a:pPr indent="0">
              <a:buNone/>
            </a:pPr>
            <a:r>
              <a:rPr lang="en-US" sz="3600" dirty="0"/>
              <a:t>to see in a judge </a:t>
            </a:r>
          </a:p>
          <a:p>
            <a:pPr indent="0">
              <a:buNone/>
            </a:pPr>
            <a:r>
              <a:rPr lang="en-US" sz="3600" dirty="0"/>
              <a:t>hearing your </a:t>
            </a:r>
          </a:p>
          <a:p>
            <a:pPr indent="0">
              <a:buNone/>
            </a:pPr>
            <a:r>
              <a:rPr lang="en-US" sz="3600" dirty="0"/>
              <a:t>case?</a:t>
            </a:r>
          </a:p>
        </p:txBody>
      </p:sp>
    </p:spTree>
    <p:extLst>
      <p:ext uri="{BB962C8B-B14F-4D97-AF65-F5344CB8AC3E}">
        <p14:creationId xmlns:p14="http://schemas.microsoft.com/office/powerpoint/2010/main" val="39320695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C598D-DCE0-4B63-B3DD-D61F8781E3AB}"/>
              </a:ext>
            </a:extLst>
          </p:cNvPr>
          <p:cNvSpPr>
            <a:spLocks noGrp="1"/>
          </p:cNvSpPr>
          <p:nvPr>
            <p:ph type="title"/>
          </p:nvPr>
        </p:nvSpPr>
        <p:spPr>
          <a:xfrm>
            <a:off x="518160" y="216535"/>
            <a:ext cx="10515600" cy="1325563"/>
          </a:xfrm>
        </p:spPr>
        <p:txBody>
          <a:bodyPr>
            <a:normAutofit fontScale="90000"/>
          </a:bodyPr>
          <a:lstStyle/>
          <a:p>
            <a:r>
              <a:rPr lang="en-US" dirty="0"/>
              <a:t>         </a:t>
            </a:r>
            <a:br>
              <a:rPr lang="en-US" sz="6700" dirty="0"/>
            </a:br>
            <a:r>
              <a:rPr lang="en-US" sz="6700" dirty="0"/>
              <a:t>			What do you think?</a:t>
            </a:r>
          </a:p>
        </p:txBody>
      </p:sp>
      <p:sp>
        <p:nvSpPr>
          <p:cNvPr id="3" name="Content Placeholder 2">
            <a:extLst>
              <a:ext uri="{FF2B5EF4-FFF2-40B4-BE49-F238E27FC236}">
                <a16:creationId xmlns:a16="http://schemas.microsoft.com/office/drawing/2014/main" id="{3D70CF0E-93B8-4CC0-A512-3763CFDDF2E2}"/>
              </a:ext>
            </a:extLst>
          </p:cNvPr>
          <p:cNvSpPr>
            <a:spLocks noGrp="1"/>
          </p:cNvSpPr>
          <p:nvPr>
            <p:ph idx="1"/>
          </p:nvPr>
        </p:nvSpPr>
        <p:spPr>
          <a:xfrm>
            <a:off x="1676400" y="1448435"/>
            <a:ext cx="10515600" cy="4351338"/>
          </a:xfrm>
        </p:spPr>
        <p:txBody>
          <a:bodyPr/>
          <a:lstStyle/>
          <a:p>
            <a:endParaRPr lang="en-US" dirty="0"/>
          </a:p>
          <a:p>
            <a:r>
              <a:rPr lang="en-US" sz="4000" dirty="0"/>
              <a:t>How are rules and laws similar</a:t>
            </a:r>
            <a:r>
              <a:rPr lang="en-US" sz="4400" dirty="0"/>
              <a:t>?</a:t>
            </a:r>
          </a:p>
          <a:p>
            <a:r>
              <a:rPr lang="en-US" sz="4400" dirty="0"/>
              <a:t>What is the rule of law?</a:t>
            </a:r>
          </a:p>
          <a:p>
            <a:r>
              <a:rPr lang="en-US" sz="4400" dirty="0"/>
              <a:t>What is the highest law in the land?</a:t>
            </a:r>
          </a:p>
          <a:p>
            <a:endParaRPr lang="en-US" dirty="0"/>
          </a:p>
        </p:txBody>
      </p:sp>
      <p:grpSp>
        <p:nvGrpSpPr>
          <p:cNvPr id="5" name="Group 4">
            <a:extLst>
              <a:ext uri="{FF2B5EF4-FFF2-40B4-BE49-F238E27FC236}">
                <a16:creationId xmlns:a16="http://schemas.microsoft.com/office/drawing/2014/main" id="{D039267B-7D90-DD5A-40EF-38D8AD782F56}"/>
              </a:ext>
            </a:extLst>
          </p:cNvPr>
          <p:cNvGrpSpPr/>
          <p:nvPr/>
        </p:nvGrpSpPr>
        <p:grpSpPr>
          <a:xfrm rot="21218281">
            <a:off x="477147" y="3708291"/>
            <a:ext cx="6206409" cy="3287160"/>
            <a:chOff x="381000" y="3663157"/>
            <a:chExt cx="5715000" cy="2867025"/>
          </a:xfrm>
        </p:grpSpPr>
        <p:pic>
          <p:nvPicPr>
            <p:cNvPr id="2050" name="Picture 2" descr="57 Free Ruler Clipart - Cliparting.com">
              <a:extLst>
                <a:ext uri="{FF2B5EF4-FFF2-40B4-BE49-F238E27FC236}">
                  <a16:creationId xmlns:a16="http://schemas.microsoft.com/office/drawing/2014/main" id="{998120A3-3C22-435C-8459-35273E6790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663157"/>
              <a:ext cx="5715000" cy="28670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E3FA9E3-DC7B-41D7-BB6F-C8EB23B45654}"/>
                </a:ext>
              </a:extLst>
            </p:cNvPr>
            <p:cNvSpPr txBox="1"/>
            <p:nvPr/>
          </p:nvSpPr>
          <p:spPr>
            <a:xfrm rot="1130889" flipH="1">
              <a:off x="463061" y="4618874"/>
              <a:ext cx="5245400" cy="923330"/>
            </a:xfrm>
            <a:prstGeom prst="rect">
              <a:avLst/>
            </a:prstGeom>
            <a:noFill/>
          </p:spPr>
          <p:txBody>
            <a:bodyPr wrap="square" rtlCol="0">
              <a:spAutoFit/>
            </a:bodyPr>
            <a:lstStyle/>
            <a:p>
              <a:pPr algn="ctr"/>
              <a:r>
                <a:rPr lang="en-US" sz="5400" b="1" dirty="0"/>
                <a:t>Rule of Law</a:t>
              </a:r>
            </a:p>
          </p:txBody>
        </p:sp>
      </p:grpSp>
    </p:spTree>
    <p:extLst>
      <p:ext uri="{BB962C8B-B14F-4D97-AF65-F5344CB8AC3E}">
        <p14:creationId xmlns:p14="http://schemas.microsoft.com/office/powerpoint/2010/main" val="19843469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AA3E3-0097-8578-1482-BC2371A17E58}"/>
              </a:ext>
            </a:extLst>
          </p:cNvPr>
          <p:cNvSpPr>
            <a:spLocks noGrp="1"/>
          </p:cNvSpPr>
          <p:nvPr>
            <p:ph type="title"/>
          </p:nvPr>
        </p:nvSpPr>
        <p:spPr>
          <a:xfrm>
            <a:off x="838200" y="278040"/>
            <a:ext cx="10515600" cy="1325563"/>
          </a:xfrm>
        </p:spPr>
        <p:txBody>
          <a:bodyPr>
            <a:normAutofit/>
          </a:bodyPr>
          <a:lstStyle/>
          <a:p>
            <a:pPr algn="ctr"/>
            <a:r>
              <a:rPr lang="en-US" sz="6000" dirty="0"/>
              <a:t>What is the “Rule of Law”</a:t>
            </a:r>
          </a:p>
        </p:txBody>
      </p:sp>
      <p:sp>
        <p:nvSpPr>
          <p:cNvPr id="4" name="Content Placeholder 3">
            <a:extLst>
              <a:ext uri="{FF2B5EF4-FFF2-40B4-BE49-F238E27FC236}">
                <a16:creationId xmlns:a16="http://schemas.microsoft.com/office/drawing/2014/main" id="{5B276AF1-DFDB-06FF-1AC6-9598D8E79B35}"/>
              </a:ext>
            </a:extLst>
          </p:cNvPr>
          <p:cNvSpPr>
            <a:spLocks noGrp="1"/>
          </p:cNvSpPr>
          <p:nvPr>
            <p:ph sz="half" idx="2"/>
          </p:nvPr>
        </p:nvSpPr>
        <p:spPr>
          <a:xfrm>
            <a:off x="8287472" y="1825625"/>
            <a:ext cx="3675927" cy="4351338"/>
          </a:xfrm>
        </p:spPr>
        <p:txBody>
          <a:bodyPr>
            <a:normAutofit fontScale="92500"/>
          </a:bodyPr>
          <a:lstStyle/>
          <a:p>
            <a:r>
              <a:rPr lang="en-US" sz="3600" dirty="0"/>
              <a:t>Everyone must follow the law</a:t>
            </a:r>
          </a:p>
          <a:p>
            <a:r>
              <a:rPr lang="en-US" sz="3600" dirty="0"/>
              <a:t>Leaders must obey the law</a:t>
            </a:r>
          </a:p>
          <a:p>
            <a:r>
              <a:rPr lang="en-US" sz="3600" dirty="0"/>
              <a:t>The government must obey the law</a:t>
            </a:r>
          </a:p>
          <a:p>
            <a:r>
              <a:rPr lang="en-US" sz="3600" dirty="0"/>
              <a:t>No one is above the law</a:t>
            </a:r>
          </a:p>
        </p:txBody>
      </p:sp>
      <p:sp>
        <p:nvSpPr>
          <p:cNvPr id="6" name="Content Placeholder 5">
            <a:extLst>
              <a:ext uri="{FF2B5EF4-FFF2-40B4-BE49-F238E27FC236}">
                <a16:creationId xmlns:a16="http://schemas.microsoft.com/office/drawing/2014/main" id="{B175FF0C-2267-864F-D629-4568C4A8C860}"/>
              </a:ext>
            </a:extLst>
          </p:cNvPr>
          <p:cNvSpPr>
            <a:spLocks noGrp="1"/>
          </p:cNvSpPr>
          <p:nvPr>
            <p:ph sz="half" idx="1"/>
          </p:nvPr>
        </p:nvSpPr>
        <p:spPr/>
        <p:txBody>
          <a:bodyPr>
            <a:normAutofit fontScale="92500"/>
          </a:bodyPr>
          <a:lstStyle/>
          <a:p>
            <a:endParaRPr lang="en-US"/>
          </a:p>
        </p:txBody>
      </p:sp>
      <p:pic>
        <p:nvPicPr>
          <p:cNvPr id="1026" name="Picture 2" descr="Statue Of Lady Justice And Supreme Court Building - Opinio Juris">
            <a:extLst>
              <a:ext uri="{FF2B5EF4-FFF2-40B4-BE49-F238E27FC236}">
                <a16:creationId xmlns:a16="http://schemas.microsoft.com/office/drawing/2014/main" id="{9DE73777-5EE4-FF10-F3E4-300B1DAA30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825624"/>
            <a:ext cx="7320721" cy="4351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25601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673E2-68E2-8964-8CBD-845E9AAAB23E}"/>
              </a:ext>
            </a:extLst>
          </p:cNvPr>
          <p:cNvSpPr>
            <a:spLocks noGrp="1"/>
          </p:cNvSpPr>
          <p:nvPr>
            <p:ph type="title"/>
          </p:nvPr>
        </p:nvSpPr>
        <p:spPr>
          <a:xfrm>
            <a:off x="95008" y="1944468"/>
            <a:ext cx="5743160" cy="2969063"/>
          </a:xfrm>
        </p:spPr>
        <p:txBody>
          <a:bodyPr>
            <a:noAutofit/>
          </a:bodyPr>
          <a:lstStyle/>
          <a:p>
            <a:pPr algn="ctr"/>
            <a:r>
              <a:rPr lang="en-US" sz="7200" dirty="0"/>
              <a:t>Steps to </a:t>
            </a:r>
            <a:br>
              <a:rPr lang="en-US" sz="7200" dirty="0"/>
            </a:br>
            <a:r>
              <a:rPr lang="en-US" sz="7200" dirty="0"/>
              <a:t>the Supreme Law of the Land</a:t>
            </a:r>
          </a:p>
        </p:txBody>
      </p:sp>
      <p:pic>
        <p:nvPicPr>
          <p:cNvPr id="6" name="Picture 5" descr="A red and white stairs&#10;&#10;Description automatically generated">
            <a:extLst>
              <a:ext uri="{FF2B5EF4-FFF2-40B4-BE49-F238E27FC236}">
                <a16:creationId xmlns:a16="http://schemas.microsoft.com/office/drawing/2014/main" id="{69D0A34B-2208-9B3E-4922-1F7CD542207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8000" l="3172" r="97023">
                        <a14:foregroundMark x1="8608" y1="91000" x2="39935" y2="90100"/>
                        <a14:foregroundMark x1="39935" y1="90100" x2="68932" y2="92100"/>
                        <a14:foregroundMark x1="68932" y1="92100" x2="75793" y2="94400"/>
                        <a14:foregroundMark x1="92880" y1="87450" x2="88414" y2="35100"/>
                        <a14:foregroundMark x1="88414" y1="35100" x2="78641" y2="18200"/>
                        <a14:foregroundMark x1="78641" y1="18200" x2="45890" y2="76750"/>
                        <a14:foregroundMark x1="3172" y1="91950" x2="29644" y2="95500"/>
                        <a14:foregroundMark x1="97087" y1="57350" x2="97087" y2="57350"/>
                        <a14:foregroundMark x1="53528" y1="99550" x2="66019" y2="98000"/>
                        <a14:foregroundMark x1="66019" y1="98000" x2="67379" y2="98000"/>
                      </a14:backgroundRemoval>
                    </a14:imgEffect>
                  </a14:imgLayer>
                </a14:imgProps>
              </a:ext>
              <a:ext uri="{28A0092B-C50C-407E-A947-70E740481C1C}">
                <a14:useLocalDpi xmlns:a14="http://schemas.microsoft.com/office/drawing/2010/main" val="0"/>
              </a:ext>
            </a:extLst>
          </a:blip>
          <a:stretch>
            <a:fillRect/>
          </a:stretch>
        </p:blipFill>
        <p:spPr>
          <a:xfrm>
            <a:off x="5774500" y="-1672692"/>
            <a:ext cx="6430028" cy="8323660"/>
          </a:xfrm>
          <a:prstGeom prst="rect">
            <a:avLst/>
          </a:prstGeom>
        </p:spPr>
      </p:pic>
      <p:sp>
        <p:nvSpPr>
          <p:cNvPr id="7" name="Content Placeholder 3">
            <a:extLst>
              <a:ext uri="{FF2B5EF4-FFF2-40B4-BE49-F238E27FC236}">
                <a16:creationId xmlns:a16="http://schemas.microsoft.com/office/drawing/2014/main" id="{15CACF36-740B-494E-2D89-7261C800B0FB}"/>
              </a:ext>
            </a:extLst>
          </p:cNvPr>
          <p:cNvSpPr txBox="1">
            <a:spLocks/>
          </p:cNvSpPr>
          <p:nvPr/>
        </p:nvSpPr>
        <p:spPr>
          <a:xfrm>
            <a:off x="7265096" y="4121883"/>
            <a:ext cx="4739953" cy="85362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masis MT Pro Light" panose="020F0502020204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masis MT Pro Light" panose="020F0502020204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masis MT Pro Light" panose="020F0502020204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asis MT Pro Light" panose="020F0502020204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asis MT Pro Light" panose="020F0502020204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a:t>State Laws &amp; Statutes</a:t>
            </a:r>
          </a:p>
        </p:txBody>
      </p:sp>
      <p:sp>
        <p:nvSpPr>
          <p:cNvPr id="8" name="Content Placeholder 3">
            <a:extLst>
              <a:ext uri="{FF2B5EF4-FFF2-40B4-BE49-F238E27FC236}">
                <a16:creationId xmlns:a16="http://schemas.microsoft.com/office/drawing/2014/main" id="{E2792895-3AFA-5A2B-D95B-95727AD0712B}"/>
              </a:ext>
            </a:extLst>
          </p:cNvPr>
          <p:cNvSpPr txBox="1">
            <a:spLocks/>
          </p:cNvSpPr>
          <p:nvPr/>
        </p:nvSpPr>
        <p:spPr>
          <a:xfrm>
            <a:off x="8395323" y="2677986"/>
            <a:ext cx="3609727" cy="85362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masis MT Pro Light" panose="020F0502020204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masis MT Pro Light" panose="020F0502020204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masis MT Pro Light" panose="020F0502020204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asis MT Pro Light" panose="020F0502020204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asis MT Pro Light" panose="020F0502020204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a:t>State Constitution</a:t>
            </a:r>
          </a:p>
        </p:txBody>
      </p:sp>
      <p:sp>
        <p:nvSpPr>
          <p:cNvPr id="9" name="Content Placeholder 3">
            <a:extLst>
              <a:ext uri="{FF2B5EF4-FFF2-40B4-BE49-F238E27FC236}">
                <a16:creationId xmlns:a16="http://schemas.microsoft.com/office/drawing/2014/main" id="{08DDFA15-50AD-ED67-06FB-5EE45502F50B}"/>
              </a:ext>
            </a:extLst>
          </p:cNvPr>
          <p:cNvSpPr txBox="1">
            <a:spLocks/>
          </p:cNvSpPr>
          <p:nvPr/>
        </p:nvSpPr>
        <p:spPr>
          <a:xfrm>
            <a:off x="9124380" y="1375622"/>
            <a:ext cx="2823472" cy="760966"/>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masis MT Pro Light" panose="020F0502020204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masis MT Pro Light" panose="020F0502020204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masis MT Pro Light" panose="020F0502020204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asis MT Pro Light" panose="020F0502020204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asis MT Pro Light" panose="020F0502020204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a:t>Federal Laws &amp; Statutes</a:t>
            </a:r>
          </a:p>
        </p:txBody>
      </p:sp>
      <p:sp>
        <p:nvSpPr>
          <p:cNvPr id="5" name="Content Placeholder 3">
            <a:extLst>
              <a:ext uri="{FF2B5EF4-FFF2-40B4-BE49-F238E27FC236}">
                <a16:creationId xmlns:a16="http://schemas.microsoft.com/office/drawing/2014/main" id="{92C1DF55-1F8E-FB69-028B-0A53BB778B55}"/>
              </a:ext>
            </a:extLst>
          </p:cNvPr>
          <p:cNvSpPr txBox="1">
            <a:spLocks/>
          </p:cNvSpPr>
          <p:nvPr/>
        </p:nvSpPr>
        <p:spPr>
          <a:xfrm>
            <a:off x="5774500" y="5765383"/>
            <a:ext cx="6173352" cy="53126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masis MT Pro Light" panose="020F0502020204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masis MT Pro Light" panose="020F0502020204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masis MT Pro Light" panose="020F0502020204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asis MT Pro Light" panose="020F0502020204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asis MT Pro Light" panose="020F0502020204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a:t>Local Laws &amp; Ordinances</a:t>
            </a:r>
          </a:p>
        </p:txBody>
      </p:sp>
      <p:sp>
        <p:nvSpPr>
          <p:cNvPr id="10" name="Content Placeholder 3">
            <a:extLst>
              <a:ext uri="{FF2B5EF4-FFF2-40B4-BE49-F238E27FC236}">
                <a16:creationId xmlns:a16="http://schemas.microsoft.com/office/drawing/2014/main" id="{F7A45076-40D0-F7B6-31B8-CFA0046475BB}"/>
              </a:ext>
            </a:extLst>
          </p:cNvPr>
          <p:cNvSpPr txBox="1">
            <a:spLocks/>
          </p:cNvSpPr>
          <p:nvPr/>
        </p:nvSpPr>
        <p:spPr>
          <a:xfrm>
            <a:off x="9428393" y="385956"/>
            <a:ext cx="2329842" cy="724778"/>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masis MT Pro Light" panose="020F0502020204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masis MT Pro Light" panose="020F0502020204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masis MT Pro Light" panose="020F0502020204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asis MT Pro Light" panose="020F0502020204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asis MT Pro Light" panose="020F0502020204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t>U.S. Constitution</a:t>
            </a:r>
          </a:p>
        </p:txBody>
      </p:sp>
      <p:pic>
        <p:nvPicPr>
          <p:cNvPr id="14" name="Picture 13" descr="A red figure with arms and legs&#10;&#10;Description automatically generated">
            <a:extLst>
              <a:ext uri="{FF2B5EF4-FFF2-40B4-BE49-F238E27FC236}">
                <a16:creationId xmlns:a16="http://schemas.microsoft.com/office/drawing/2014/main" id="{4B5958C5-79F5-E0E2-0CE4-9AFAF3BFC93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9550" l="9968" r="89968">
                        <a14:foregroundMark x1="47508" y1="14800" x2="54110" y2="16600"/>
                        <a14:foregroundMark x1="63301" y1="92600" x2="66079" y2="96474"/>
                        <a14:backgroundMark x1="65890" y1="98650" x2="68997" y2="98100"/>
                        <a14:backgroundMark x1="66408" y1="98450" x2="66408" y2="98450"/>
                        <a14:backgroundMark x1="66408" y1="97900" x2="66408" y2="97900"/>
                        <a14:backgroundMark x1="68285" y1="97550" x2="65890" y2="97550"/>
                        <a14:backgroundMark x1="67832" y1="98800" x2="68026" y2="99900"/>
                        <a14:backgroundMark x1="51521" y1="55900" x2="51521" y2="55900"/>
                      </a14:backgroundRemoval>
                    </a14:imgEffect>
                  </a14:imgLayer>
                </a14:imgProps>
              </a:ext>
              <a:ext uri="{28A0092B-C50C-407E-A947-70E740481C1C}">
                <a14:useLocalDpi xmlns:a14="http://schemas.microsoft.com/office/drawing/2010/main" val="0"/>
              </a:ext>
            </a:extLst>
          </a:blip>
          <a:stretch>
            <a:fillRect/>
          </a:stretch>
        </p:blipFill>
        <p:spPr>
          <a:xfrm>
            <a:off x="4845598" y="1198187"/>
            <a:ext cx="3350246" cy="4336888"/>
          </a:xfrm>
          <a:prstGeom prst="rect">
            <a:avLst/>
          </a:prstGeom>
        </p:spPr>
      </p:pic>
    </p:spTree>
    <p:extLst>
      <p:ext uri="{BB962C8B-B14F-4D97-AF65-F5344CB8AC3E}">
        <p14:creationId xmlns:p14="http://schemas.microsoft.com/office/powerpoint/2010/main" val="21973582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9809</TotalTime>
  <Words>1947</Words>
  <Application>Microsoft Office PowerPoint</Application>
  <PresentationFormat>Widescreen</PresentationFormat>
  <Paragraphs>240</Paragraphs>
  <Slides>27</Slides>
  <Notes>20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Amasis MT Pro</vt:lpstr>
      <vt:lpstr>Amasis MT Pro Light</vt:lpstr>
      <vt:lpstr>Amasis MT Pro Medium</vt:lpstr>
      <vt:lpstr>Arial</vt:lpstr>
      <vt:lpstr>Baskerville Old Face</vt:lpstr>
      <vt:lpstr>Book Antiqua</vt:lpstr>
      <vt:lpstr>Calibri</vt:lpstr>
      <vt:lpstr>Segoe UI</vt:lpstr>
      <vt:lpstr>Verdana</vt:lpstr>
      <vt:lpstr>Office Theme</vt:lpstr>
      <vt:lpstr>Integrity</vt:lpstr>
      <vt:lpstr>PowerPoint Presentation</vt:lpstr>
      <vt:lpstr>                     Rules, Rules, Rules</vt:lpstr>
      <vt:lpstr>Clarity and Meaning</vt:lpstr>
      <vt:lpstr>Federal Code of Conduct for Judges</vt:lpstr>
      <vt:lpstr>         When you walk into a courtroom…..</vt:lpstr>
      <vt:lpstr>             What do you think?</vt:lpstr>
      <vt:lpstr>What is the “Rule of Law”</vt:lpstr>
      <vt:lpstr>Steps to  the Supreme Law of the Land</vt:lpstr>
      <vt:lpstr>What is the Constitution?</vt:lpstr>
      <vt:lpstr>Parts of the U.S. Constitution</vt:lpstr>
      <vt:lpstr>Preamble to the U.S. Constitution</vt:lpstr>
      <vt:lpstr>Articles of the U.S. Constitution       Articles are like chapters in a book.</vt:lpstr>
      <vt:lpstr>The Bill of Rights The First Ten Amendments</vt:lpstr>
      <vt:lpstr>Other Amendments</vt:lpstr>
      <vt:lpstr>Article III, Section I</vt:lpstr>
      <vt:lpstr>What is the Role of the Courts?</vt:lpstr>
      <vt:lpstr>PowerPoint Presentation</vt:lpstr>
      <vt:lpstr>PowerPoint Presentation</vt:lpstr>
      <vt:lpstr>How Should Judges Make Decisions?</vt:lpstr>
      <vt:lpstr>How do Judges Demonstrate Integrity?</vt:lpstr>
      <vt:lpstr>Your civic duties and responsibilities?</vt:lpstr>
      <vt:lpstr>Steps in a Jury Trial</vt:lpstr>
      <vt:lpstr>                 Steps in a Jury Trial</vt:lpstr>
      <vt:lpstr>PowerPoint Presentation</vt:lpstr>
      <vt:lpstr>     Case Study and Judicial Decision-making</vt:lpstr>
      <vt:lpstr>              Florida Elementary Standards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Integrity</dc:title>
  <dc:creator>Millik, Solana</dc:creator>
  <cp:lastModifiedBy>Pitts, Annette</cp:lastModifiedBy>
  <cp:revision>59</cp:revision>
  <dcterms:created xsi:type="dcterms:W3CDTF">2023-09-12T15:15:26Z</dcterms:created>
  <dcterms:modified xsi:type="dcterms:W3CDTF">2023-09-20T19:53:02Z</dcterms:modified>
</cp:coreProperties>
</file>